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34"/>
  </p:notesMasterIdLst>
  <p:sldIdLst>
    <p:sldId id="265" r:id="rId2"/>
    <p:sldId id="267" r:id="rId3"/>
    <p:sldId id="307" r:id="rId4"/>
    <p:sldId id="279" r:id="rId5"/>
    <p:sldId id="280" r:id="rId6"/>
    <p:sldId id="281" r:id="rId7"/>
    <p:sldId id="289" r:id="rId8"/>
    <p:sldId id="283" r:id="rId9"/>
    <p:sldId id="278" r:id="rId10"/>
    <p:sldId id="284" r:id="rId11"/>
    <p:sldId id="285" r:id="rId12"/>
    <p:sldId id="291" r:id="rId13"/>
    <p:sldId id="292" r:id="rId14"/>
    <p:sldId id="294" r:id="rId15"/>
    <p:sldId id="276" r:id="rId16"/>
    <p:sldId id="286" r:id="rId17"/>
    <p:sldId id="287" r:id="rId18"/>
    <p:sldId id="288" r:id="rId19"/>
    <p:sldId id="308" r:id="rId20"/>
    <p:sldId id="295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296" r:id="rId29"/>
    <p:sldId id="299" r:id="rId30"/>
    <p:sldId id="298" r:id="rId31"/>
    <p:sldId id="297" r:id="rId32"/>
    <p:sldId id="282" r:id="rId33"/>
  </p:sldIdLst>
  <p:sldSz cx="9144000" cy="5143500" type="screen16x9"/>
  <p:notesSz cx="6796088" cy="9926638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5A3"/>
    <a:srgbClr val="0D5CBB"/>
    <a:srgbClr val="445FD4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69" d="100"/>
          <a:sy n="69" d="100"/>
        </p:scale>
        <p:origin x="900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8DC68-FFEA-4314-B4CD-05FEB56207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2AF9D0-710C-4D06-B62F-EEB75FD87B01}">
      <dgm:prSet phldrT="[Текст]"/>
      <dgm:spPr>
        <a:solidFill>
          <a:srgbClr val="3B65A3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 ОО из РЦОИ</a:t>
          </a:r>
          <a:endParaRPr lang="ru-RU" b="1" dirty="0">
            <a:solidFill>
              <a:schemeClr val="tx1"/>
            </a:solidFill>
          </a:endParaRPr>
        </a:p>
      </dgm:t>
    </dgm:pt>
    <dgm:pt modelId="{C587CB8F-81E5-455F-84C3-C365EC45F502}" type="parTrans" cxnId="{ABE97A5E-03C4-4BF0-B200-CAF4F33947CB}">
      <dgm:prSet/>
      <dgm:spPr/>
      <dgm:t>
        <a:bodyPr/>
        <a:lstStyle/>
        <a:p>
          <a:endParaRPr lang="ru-RU"/>
        </a:p>
      </dgm:t>
    </dgm:pt>
    <dgm:pt modelId="{3CDE8CE1-5871-4433-84E7-826CA6D54429}" type="sibTrans" cxnId="{ABE97A5E-03C4-4BF0-B200-CAF4F33947CB}">
      <dgm:prSet/>
      <dgm:spPr/>
      <dgm:t>
        <a:bodyPr/>
        <a:lstStyle/>
        <a:p>
          <a:endParaRPr lang="ru-RU"/>
        </a:p>
      </dgm:t>
    </dgm:pt>
    <dgm:pt modelId="{CD6E198E-B4AC-4C1B-B5C0-112796788160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bg1"/>
              </a:solidFill>
            </a:rPr>
            <a:t>Список участников ИС </a:t>
          </a:r>
          <a:endParaRPr lang="ru-RU" sz="1400" i="0" dirty="0">
            <a:solidFill>
              <a:schemeClr val="bg1"/>
            </a:solidFill>
          </a:endParaRPr>
        </a:p>
      </dgm:t>
    </dgm:pt>
    <dgm:pt modelId="{90D71EB5-2301-498C-8712-A6EA1C71C2EC}" type="parTrans" cxnId="{A7CBB8DA-F0BE-4590-84E7-7675212853A2}">
      <dgm:prSet/>
      <dgm:spPr/>
      <dgm:t>
        <a:bodyPr/>
        <a:lstStyle/>
        <a:p>
          <a:endParaRPr lang="ru-RU"/>
        </a:p>
      </dgm:t>
    </dgm:pt>
    <dgm:pt modelId="{46A6598F-3C74-40E0-9512-B1370BEB46FB}" type="sibTrans" cxnId="{A7CBB8DA-F0BE-4590-84E7-7675212853A2}">
      <dgm:prSet/>
      <dgm:spPr/>
      <dgm:t>
        <a:bodyPr/>
        <a:lstStyle/>
        <a:p>
          <a:endParaRPr lang="ru-RU"/>
        </a:p>
      </dgm:t>
    </dgm:pt>
    <dgm:pt modelId="{1C114568-6C1C-4A40-AEC4-62A830341D52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bg1"/>
              </a:solidFill>
            </a:rPr>
            <a:t>Специализированная форма для внесения информации из протоколов оценивания ИС</a:t>
          </a:r>
          <a:endParaRPr lang="ru-RU" sz="1400" i="0" dirty="0">
            <a:solidFill>
              <a:schemeClr val="bg1"/>
            </a:solidFill>
          </a:endParaRPr>
        </a:p>
      </dgm:t>
    </dgm:pt>
    <dgm:pt modelId="{11D46419-1AFA-400E-9FD2-8FCE19BAF89F}" type="parTrans" cxnId="{B58826A1-EEA3-4929-BCFF-69488FD85335}">
      <dgm:prSet/>
      <dgm:spPr/>
      <dgm:t>
        <a:bodyPr/>
        <a:lstStyle/>
        <a:p>
          <a:endParaRPr lang="ru-RU"/>
        </a:p>
      </dgm:t>
    </dgm:pt>
    <dgm:pt modelId="{2ADC0881-68BB-46B8-B12D-7CF05138042B}" type="sibTrans" cxnId="{B58826A1-EEA3-4929-BCFF-69488FD85335}">
      <dgm:prSet/>
      <dgm:spPr/>
      <dgm:t>
        <a:bodyPr/>
        <a:lstStyle/>
        <a:p>
          <a:endParaRPr lang="ru-RU"/>
        </a:p>
      </dgm:t>
    </dgm:pt>
    <dgm:pt modelId="{1EC9CFDF-A6C1-4682-8DFF-DB6A49F2DB3A}">
      <dgm:prSet phldrT="[Текст]"/>
      <dgm:spPr>
        <a:solidFill>
          <a:srgbClr val="3B65A3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 аудиторию  проведения    </a:t>
          </a:r>
          <a:endParaRPr lang="ru-RU" b="1" dirty="0">
            <a:solidFill>
              <a:schemeClr val="tx1"/>
            </a:solidFill>
          </a:endParaRPr>
        </a:p>
      </dgm:t>
    </dgm:pt>
    <dgm:pt modelId="{85FB3CF1-0ABC-452E-9B0F-149C2CB86AD8}" type="parTrans" cxnId="{07B915C2-AB06-41D7-B4F6-F4C13DAC5239}">
      <dgm:prSet/>
      <dgm:spPr/>
      <dgm:t>
        <a:bodyPr/>
        <a:lstStyle/>
        <a:p>
          <a:endParaRPr lang="ru-RU"/>
        </a:p>
      </dgm:t>
    </dgm:pt>
    <dgm:pt modelId="{597C4B65-40F3-4749-A672-FA69AB09FE8A}" type="sibTrans" cxnId="{07B915C2-AB06-41D7-B4F6-F4C13DAC5239}">
      <dgm:prSet/>
      <dgm:spPr/>
      <dgm:t>
        <a:bodyPr/>
        <a:lstStyle/>
        <a:p>
          <a:endParaRPr lang="ru-RU"/>
        </a:p>
      </dgm:t>
    </dgm:pt>
    <dgm:pt modelId="{2AA8B981-82E8-4EDC-957F-249A4772782C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bg1"/>
              </a:solidFill>
            </a:rPr>
            <a:t>Формы отчёта проведения ИС в аудитории  (1 на аудиторию)</a:t>
          </a:r>
          <a:endParaRPr lang="ru-RU" sz="1400" i="0" dirty="0">
            <a:solidFill>
              <a:schemeClr val="bg1"/>
            </a:solidFill>
          </a:endParaRPr>
        </a:p>
      </dgm:t>
    </dgm:pt>
    <dgm:pt modelId="{7BF7E516-FF5B-4244-8031-55B44BF9C496}" type="parTrans" cxnId="{793BB4BE-E522-43E1-B828-D6B78CD4730F}">
      <dgm:prSet/>
      <dgm:spPr/>
      <dgm:t>
        <a:bodyPr/>
        <a:lstStyle/>
        <a:p>
          <a:endParaRPr lang="ru-RU"/>
        </a:p>
      </dgm:t>
    </dgm:pt>
    <dgm:pt modelId="{CD5E2260-F3FC-4A0F-BF87-7DF000931036}" type="sibTrans" cxnId="{793BB4BE-E522-43E1-B828-D6B78CD4730F}">
      <dgm:prSet/>
      <dgm:spPr/>
      <dgm:t>
        <a:bodyPr/>
        <a:lstStyle/>
        <a:p>
          <a:endParaRPr lang="ru-RU"/>
        </a:p>
      </dgm:t>
    </dgm:pt>
    <dgm:pt modelId="{2134FB92-27E6-4EC4-B34C-B00C5F1BEECE}">
      <dgm:prSet phldrT="[Текст]"/>
      <dgm:spPr>
        <a:solidFill>
          <a:srgbClr val="3B65A3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 штаб</a:t>
          </a:r>
          <a:endParaRPr lang="ru-RU" b="1" dirty="0">
            <a:solidFill>
              <a:schemeClr val="tx1"/>
            </a:solidFill>
          </a:endParaRPr>
        </a:p>
      </dgm:t>
    </dgm:pt>
    <dgm:pt modelId="{838E2048-051A-4D68-A401-B6E5E8DFE52C}" type="parTrans" cxnId="{02BFFD77-FEE8-4346-BF9E-71E603A74259}">
      <dgm:prSet/>
      <dgm:spPr/>
      <dgm:t>
        <a:bodyPr/>
        <a:lstStyle/>
        <a:p>
          <a:endParaRPr lang="ru-RU"/>
        </a:p>
      </dgm:t>
    </dgm:pt>
    <dgm:pt modelId="{D6766EFC-58CE-4C3F-84A5-A69340A82D5F}" type="sibTrans" cxnId="{02BFFD77-FEE8-4346-BF9E-71E603A74259}">
      <dgm:prSet/>
      <dgm:spPr/>
      <dgm:t>
        <a:bodyPr/>
        <a:lstStyle/>
        <a:p>
          <a:endParaRPr lang="ru-RU"/>
        </a:p>
      </dgm:t>
    </dgm:pt>
    <dgm:pt modelId="{8209795A-2F5D-4B5C-AD64-D5F1D267471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Специализированная форма для внесения информации из протоколов оценивания ИС</a:t>
          </a:r>
          <a:endParaRPr lang="ru-RU" sz="1600" dirty="0">
            <a:solidFill>
              <a:schemeClr val="bg1"/>
            </a:solidFill>
          </a:endParaRPr>
        </a:p>
      </dgm:t>
    </dgm:pt>
    <dgm:pt modelId="{C20C700A-A161-4745-B072-95C1A4B60F80}" type="parTrans" cxnId="{5A5A8151-E5DC-4F30-A46D-9DD2EB1A4D77}">
      <dgm:prSet/>
      <dgm:spPr/>
      <dgm:t>
        <a:bodyPr/>
        <a:lstStyle/>
        <a:p>
          <a:endParaRPr lang="ru-RU"/>
        </a:p>
      </dgm:t>
    </dgm:pt>
    <dgm:pt modelId="{56E3E728-658B-4E43-92B1-649F5FB5C9CE}" type="sibTrans" cxnId="{5A5A8151-E5DC-4F30-A46D-9DD2EB1A4D77}">
      <dgm:prSet/>
      <dgm:spPr/>
      <dgm:t>
        <a:bodyPr/>
        <a:lstStyle/>
        <a:p>
          <a:endParaRPr lang="ru-RU"/>
        </a:p>
      </dgm:t>
    </dgm:pt>
    <dgm:pt modelId="{7BDD4542-478B-4F97-9AC6-789BE9B1AA78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bg1"/>
              </a:solidFill>
            </a:rPr>
            <a:t>Журнал проведения опытной эксплуатации </a:t>
          </a:r>
          <a:endParaRPr lang="ru-RU" sz="1400" i="0" dirty="0">
            <a:solidFill>
              <a:schemeClr val="bg1"/>
            </a:solidFill>
          </a:endParaRPr>
        </a:p>
      </dgm:t>
    </dgm:pt>
    <dgm:pt modelId="{42048239-043D-4F2C-8C15-8913083CF79C}" type="parTrans" cxnId="{667EAD98-2645-437A-BBAC-59823ED93794}">
      <dgm:prSet/>
      <dgm:spPr/>
      <dgm:t>
        <a:bodyPr/>
        <a:lstStyle/>
        <a:p>
          <a:endParaRPr lang="ru-RU"/>
        </a:p>
      </dgm:t>
    </dgm:pt>
    <dgm:pt modelId="{F1BD02A6-0DC8-4DCD-8585-515E494F931C}" type="sibTrans" cxnId="{667EAD98-2645-437A-BBAC-59823ED93794}">
      <dgm:prSet/>
      <dgm:spPr/>
      <dgm:t>
        <a:bodyPr/>
        <a:lstStyle/>
        <a:p>
          <a:endParaRPr lang="ru-RU"/>
        </a:p>
      </dgm:t>
    </dgm:pt>
    <dgm:pt modelId="{398BC99A-DD99-42AA-A522-362A8BA717B3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bg1"/>
              </a:solidFill>
            </a:rPr>
            <a:t>Регламент проведения опытной эксплуатации, сборник форм</a:t>
          </a:r>
          <a:endParaRPr lang="ru-RU" sz="1400" i="0" dirty="0">
            <a:solidFill>
              <a:schemeClr val="bg1"/>
            </a:solidFill>
          </a:endParaRPr>
        </a:p>
      </dgm:t>
    </dgm:pt>
    <dgm:pt modelId="{AE0FC1FC-F7F1-4882-B984-E760D6779182}" type="parTrans" cxnId="{21398CA4-29CE-4804-862B-E6B2A641E118}">
      <dgm:prSet/>
      <dgm:spPr/>
      <dgm:t>
        <a:bodyPr/>
        <a:lstStyle/>
        <a:p>
          <a:endParaRPr lang="ru-RU"/>
        </a:p>
      </dgm:t>
    </dgm:pt>
    <dgm:pt modelId="{BDAEA2D7-82D8-405D-8BD5-1A5E08988FFE}" type="sibTrans" cxnId="{21398CA4-29CE-4804-862B-E6B2A641E118}">
      <dgm:prSet/>
      <dgm:spPr/>
      <dgm:t>
        <a:bodyPr/>
        <a:lstStyle/>
        <a:p>
          <a:endParaRPr lang="ru-RU"/>
        </a:p>
      </dgm:t>
    </dgm:pt>
    <dgm:pt modelId="{B9A81CCB-4421-4753-AE20-B0A28137197F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bg1"/>
              </a:solidFill>
            </a:rPr>
            <a:t>Протоколы эксперта для оценивания ответов участников ИС (на каждого участника)</a:t>
          </a:r>
          <a:endParaRPr lang="ru-RU" sz="1400" i="0" dirty="0">
            <a:solidFill>
              <a:schemeClr val="bg1"/>
            </a:solidFill>
          </a:endParaRPr>
        </a:p>
      </dgm:t>
    </dgm:pt>
    <dgm:pt modelId="{6250A132-B93F-4FE4-BF28-32242B871400}" type="parTrans" cxnId="{2CC55646-3642-4122-AB21-E98B93B13359}">
      <dgm:prSet/>
      <dgm:spPr/>
      <dgm:t>
        <a:bodyPr/>
        <a:lstStyle/>
        <a:p>
          <a:endParaRPr lang="ru-RU"/>
        </a:p>
      </dgm:t>
    </dgm:pt>
    <dgm:pt modelId="{D566E059-6DE6-4148-9CC2-7A6F5ED88155}" type="sibTrans" cxnId="{2CC55646-3642-4122-AB21-E98B93B13359}">
      <dgm:prSet/>
      <dgm:spPr/>
      <dgm:t>
        <a:bodyPr/>
        <a:lstStyle/>
        <a:p>
          <a:endParaRPr lang="ru-RU"/>
        </a:p>
      </dgm:t>
    </dgm:pt>
    <dgm:pt modelId="{E1C79BE8-EFEE-4831-BF78-55869CD85778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bg1"/>
              </a:solidFill>
            </a:rPr>
            <a:t>Конверты для упаковки протоколов эксперта для оценивания ответов участников ИС</a:t>
          </a:r>
          <a:endParaRPr lang="ru-RU" sz="1400" i="0" dirty="0">
            <a:solidFill>
              <a:schemeClr val="bg1"/>
            </a:solidFill>
          </a:endParaRPr>
        </a:p>
      </dgm:t>
    </dgm:pt>
    <dgm:pt modelId="{F58686D2-876B-46B8-82AA-19D558F7BC50}" type="parTrans" cxnId="{0C1B29CF-1B15-490E-9835-B220232EAC80}">
      <dgm:prSet/>
      <dgm:spPr/>
      <dgm:t>
        <a:bodyPr/>
        <a:lstStyle/>
        <a:p>
          <a:endParaRPr lang="ru-RU"/>
        </a:p>
      </dgm:t>
    </dgm:pt>
    <dgm:pt modelId="{9D556C65-3909-4B2B-A175-03E6B4C16ECF}" type="sibTrans" cxnId="{0C1B29CF-1B15-490E-9835-B220232EAC80}">
      <dgm:prSet/>
      <dgm:spPr/>
      <dgm:t>
        <a:bodyPr/>
        <a:lstStyle/>
        <a:p>
          <a:endParaRPr lang="ru-RU"/>
        </a:p>
      </dgm:t>
    </dgm:pt>
    <dgm:pt modelId="{A2595F4B-8FE2-4B31-AE9E-FD138EA31DE9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ПО «Результаты итогового собеседования»</a:t>
          </a:r>
          <a:endParaRPr lang="ru-RU" sz="1600" dirty="0">
            <a:solidFill>
              <a:schemeClr val="bg1"/>
            </a:solidFill>
          </a:endParaRPr>
        </a:p>
      </dgm:t>
    </dgm:pt>
    <dgm:pt modelId="{2F237C23-13AF-4870-8026-9B3F1293CB37}" type="parTrans" cxnId="{5ED1346F-66C2-4E10-B820-8685C3C41DEC}">
      <dgm:prSet/>
      <dgm:spPr/>
      <dgm:t>
        <a:bodyPr/>
        <a:lstStyle/>
        <a:p>
          <a:endParaRPr lang="ru-RU"/>
        </a:p>
      </dgm:t>
    </dgm:pt>
    <dgm:pt modelId="{975018F0-4BF9-4B3A-872D-EE6B158A2804}" type="sibTrans" cxnId="{5ED1346F-66C2-4E10-B820-8685C3C41DEC}">
      <dgm:prSet/>
      <dgm:spPr/>
      <dgm:t>
        <a:bodyPr/>
        <a:lstStyle/>
        <a:p>
          <a:endParaRPr lang="ru-RU"/>
        </a:p>
      </dgm:t>
    </dgm:pt>
    <dgm:pt modelId="{081B4E66-2980-47EF-B73C-D9766A4E15D7}" type="pres">
      <dgm:prSet presAssocID="{53C8DC68-FFEA-4314-B4CD-05FEB5620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E55EB-2918-4D35-A109-9A099FDDC65C}" type="pres">
      <dgm:prSet presAssocID="{7C2AF9D0-710C-4D06-B62F-EEB75FD87B01}" presName="linNode" presStyleCnt="0"/>
      <dgm:spPr/>
    </dgm:pt>
    <dgm:pt modelId="{E968B18E-7722-40A3-89D9-963D369AAECA}" type="pres">
      <dgm:prSet presAssocID="{7C2AF9D0-710C-4D06-B62F-EEB75FD87B01}" presName="parentText" presStyleLbl="node1" presStyleIdx="0" presStyleCnt="3" custScaleX="145331" custLinFactNeighborX="1511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E8407-81B1-4823-BE38-72D2A500C3F9}" type="pres">
      <dgm:prSet presAssocID="{7C2AF9D0-710C-4D06-B62F-EEB75FD87B01}" presName="descendantText" presStyleLbl="alignAccFollowNode1" presStyleIdx="0" presStyleCnt="3" custScaleX="366352" custScaleY="125253" custLinFactNeighborX="268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DF316-86B7-444E-BE23-59A5642138C8}" type="pres">
      <dgm:prSet presAssocID="{3CDE8CE1-5871-4433-84E7-826CA6D54429}" presName="sp" presStyleCnt="0"/>
      <dgm:spPr/>
    </dgm:pt>
    <dgm:pt modelId="{DEB5A4BA-003C-4BE8-9394-C452E80827E9}" type="pres">
      <dgm:prSet presAssocID="{1EC9CFDF-A6C1-4682-8DFF-DB6A49F2DB3A}" presName="linNode" presStyleCnt="0"/>
      <dgm:spPr/>
    </dgm:pt>
    <dgm:pt modelId="{89CEF874-07B1-4592-BEB6-A70B9FE2D8C3}" type="pres">
      <dgm:prSet presAssocID="{1EC9CFDF-A6C1-4682-8DFF-DB6A49F2DB3A}" presName="parentText" presStyleLbl="node1" presStyleIdx="1" presStyleCnt="3" custScaleX="94612" custLinFactY="1717" custLinFactNeighborX="98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07D7A-4EFB-4952-85E4-A10C3D3FA6EF}" type="pres">
      <dgm:prSet presAssocID="{1EC9CFDF-A6C1-4682-8DFF-DB6A49F2DB3A}" presName="descendantText" presStyleLbl="alignAccFollowNode1" presStyleIdx="1" presStyleCnt="3" custScaleX="238873" custScaleY="122413" custLinFactY="25853" custLinFactNeighborX="24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D5BCA-3FED-4788-9EAF-79723D574375}" type="pres">
      <dgm:prSet presAssocID="{597C4B65-40F3-4749-A672-FA69AB09FE8A}" presName="sp" presStyleCnt="0"/>
      <dgm:spPr/>
    </dgm:pt>
    <dgm:pt modelId="{DE2ED512-1819-40D9-B57B-E1F8CF99A64B}" type="pres">
      <dgm:prSet presAssocID="{2134FB92-27E6-4EC4-B34C-B00C5F1BEECE}" presName="linNode" presStyleCnt="0"/>
      <dgm:spPr/>
    </dgm:pt>
    <dgm:pt modelId="{E82DD011-B5E3-4DB2-B7D4-58F85058D5A5}" type="pres">
      <dgm:prSet presAssocID="{2134FB92-27E6-4EC4-B34C-B00C5F1BEECE}" presName="parentText" presStyleLbl="node1" presStyleIdx="2" presStyleCnt="3" custScaleX="54985" custLinFactY="-6717" custLinFactNeighborX="58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162E3-480C-4C83-81C8-943062706506}" type="pres">
      <dgm:prSet presAssocID="{2134FB92-27E6-4EC4-B34C-B00C5F1BEECE}" presName="descendantText" presStyleLbl="alignAccFollowNode1" presStyleIdx="2" presStyleCnt="3" custScaleX="142415" custLinFactY="-29735" custLinFactNeighborX="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BB4BE-E522-43E1-B828-D6B78CD4730F}" srcId="{1EC9CFDF-A6C1-4682-8DFF-DB6A49F2DB3A}" destId="{2AA8B981-82E8-4EDC-957F-249A4772782C}" srcOrd="0" destOrd="0" parTransId="{7BF7E516-FF5B-4244-8031-55B44BF9C496}" sibTransId="{CD5E2260-F3FC-4A0F-BF87-7DF000931036}"/>
    <dgm:cxn modelId="{5ED1346F-66C2-4E10-B820-8685C3C41DEC}" srcId="{2134FB92-27E6-4EC4-B34C-B00C5F1BEECE}" destId="{A2595F4B-8FE2-4B31-AE9E-FD138EA31DE9}" srcOrd="0" destOrd="0" parTransId="{2F237C23-13AF-4870-8026-9B3F1293CB37}" sibTransId="{975018F0-4BF9-4B3A-872D-EE6B158A2804}"/>
    <dgm:cxn modelId="{0C1B29CF-1B15-490E-9835-B220232EAC80}" srcId="{1EC9CFDF-A6C1-4682-8DFF-DB6A49F2DB3A}" destId="{E1C79BE8-EFEE-4831-BF78-55869CD85778}" srcOrd="2" destOrd="0" parTransId="{F58686D2-876B-46B8-82AA-19D558F7BC50}" sibTransId="{9D556C65-3909-4B2B-A175-03E6B4C16ECF}"/>
    <dgm:cxn modelId="{D17F876E-6163-4E23-BB60-F7DB2F3F311B}" type="presOf" srcId="{7BDD4542-478B-4F97-9AC6-789BE9B1AA78}" destId="{9B8E8407-81B1-4823-BE38-72D2A500C3F9}" srcOrd="0" destOrd="2" presId="urn:microsoft.com/office/officeart/2005/8/layout/vList5"/>
    <dgm:cxn modelId="{667EAD98-2645-437A-BBAC-59823ED93794}" srcId="{7C2AF9D0-710C-4D06-B62F-EEB75FD87B01}" destId="{7BDD4542-478B-4F97-9AC6-789BE9B1AA78}" srcOrd="2" destOrd="0" parTransId="{42048239-043D-4F2C-8C15-8913083CF79C}" sibTransId="{F1BD02A6-0DC8-4DCD-8585-515E494F931C}"/>
    <dgm:cxn modelId="{43357560-0732-40B5-842B-2A7B6A31190B}" type="presOf" srcId="{A2595F4B-8FE2-4B31-AE9E-FD138EA31DE9}" destId="{3B4162E3-480C-4C83-81C8-943062706506}" srcOrd="0" destOrd="0" presId="urn:microsoft.com/office/officeart/2005/8/layout/vList5"/>
    <dgm:cxn modelId="{37FA935C-8378-4E66-B8A6-60D57BE3916F}" type="presOf" srcId="{CD6E198E-B4AC-4C1B-B5C0-112796788160}" destId="{9B8E8407-81B1-4823-BE38-72D2A500C3F9}" srcOrd="0" destOrd="0" presId="urn:microsoft.com/office/officeart/2005/8/layout/vList5"/>
    <dgm:cxn modelId="{A7CBB8DA-F0BE-4590-84E7-7675212853A2}" srcId="{7C2AF9D0-710C-4D06-B62F-EEB75FD87B01}" destId="{CD6E198E-B4AC-4C1B-B5C0-112796788160}" srcOrd="0" destOrd="0" parTransId="{90D71EB5-2301-498C-8712-A6EA1C71C2EC}" sibTransId="{46A6598F-3C74-40E0-9512-B1370BEB46FB}"/>
    <dgm:cxn modelId="{ABE97A5E-03C4-4BF0-B200-CAF4F33947CB}" srcId="{53C8DC68-FFEA-4314-B4CD-05FEB5620795}" destId="{7C2AF9D0-710C-4D06-B62F-EEB75FD87B01}" srcOrd="0" destOrd="0" parTransId="{C587CB8F-81E5-455F-84C3-C365EC45F502}" sibTransId="{3CDE8CE1-5871-4433-84E7-826CA6D54429}"/>
    <dgm:cxn modelId="{83614176-1CC8-4404-BF20-83FBFA16D435}" type="presOf" srcId="{2AA8B981-82E8-4EDC-957F-249A4772782C}" destId="{A8207D7A-4EFB-4952-85E4-A10C3D3FA6EF}" srcOrd="0" destOrd="0" presId="urn:microsoft.com/office/officeart/2005/8/layout/vList5"/>
    <dgm:cxn modelId="{9C9FD165-4B1A-4A8B-BDCA-D3CD7072C079}" type="presOf" srcId="{1C114568-6C1C-4A40-AEC4-62A830341D52}" destId="{9B8E8407-81B1-4823-BE38-72D2A500C3F9}" srcOrd="0" destOrd="1" presId="urn:microsoft.com/office/officeart/2005/8/layout/vList5"/>
    <dgm:cxn modelId="{02BFFD77-FEE8-4346-BF9E-71E603A74259}" srcId="{53C8DC68-FFEA-4314-B4CD-05FEB5620795}" destId="{2134FB92-27E6-4EC4-B34C-B00C5F1BEECE}" srcOrd="2" destOrd="0" parTransId="{838E2048-051A-4D68-A401-B6E5E8DFE52C}" sibTransId="{D6766EFC-58CE-4C3F-84A5-A69340A82D5F}"/>
    <dgm:cxn modelId="{5D0ADA53-6069-43AE-B7F7-46D96C8A0903}" type="presOf" srcId="{53C8DC68-FFEA-4314-B4CD-05FEB5620795}" destId="{081B4E66-2980-47EF-B73C-D9766A4E15D7}" srcOrd="0" destOrd="0" presId="urn:microsoft.com/office/officeart/2005/8/layout/vList5"/>
    <dgm:cxn modelId="{07B915C2-AB06-41D7-B4F6-F4C13DAC5239}" srcId="{53C8DC68-FFEA-4314-B4CD-05FEB5620795}" destId="{1EC9CFDF-A6C1-4682-8DFF-DB6A49F2DB3A}" srcOrd="1" destOrd="0" parTransId="{85FB3CF1-0ABC-452E-9B0F-149C2CB86AD8}" sibTransId="{597C4B65-40F3-4749-A672-FA69AB09FE8A}"/>
    <dgm:cxn modelId="{21398CA4-29CE-4804-862B-E6B2A641E118}" srcId="{7C2AF9D0-710C-4D06-B62F-EEB75FD87B01}" destId="{398BC99A-DD99-42AA-A522-362A8BA717B3}" srcOrd="3" destOrd="0" parTransId="{AE0FC1FC-F7F1-4882-B984-E760D6779182}" sibTransId="{BDAEA2D7-82D8-405D-8BD5-1A5E08988FFE}"/>
    <dgm:cxn modelId="{BD077CCD-048F-4B59-A490-FBB781876AB8}" type="presOf" srcId="{7C2AF9D0-710C-4D06-B62F-EEB75FD87B01}" destId="{E968B18E-7722-40A3-89D9-963D369AAECA}" srcOrd="0" destOrd="0" presId="urn:microsoft.com/office/officeart/2005/8/layout/vList5"/>
    <dgm:cxn modelId="{3681021C-8117-42A5-9442-2F92176FCD73}" type="presOf" srcId="{E1C79BE8-EFEE-4831-BF78-55869CD85778}" destId="{A8207D7A-4EFB-4952-85E4-A10C3D3FA6EF}" srcOrd="0" destOrd="2" presId="urn:microsoft.com/office/officeart/2005/8/layout/vList5"/>
    <dgm:cxn modelId="{5A5A8151-E5DC-4F30-A46D-9DD2EB1A4D77}" srcId="{2134FB92-27E6-4EC4-B34C-B00C5F1BEECE}" destId="{8209795A-2F5D-4B5C-AD64-D5F1D2674715}" srcOrd="1" destOrd="0" parTransId="{C20C700A-A161-4745-B072-95C1A4B60F80}" sibTransId="{56E3E728-658B-4E43-92B1-649F5FB5C9CE}"/>
    <dgm:cxn modelId="{1DC34785-91E5-48BE-B562-918A75C721F9}" type="presOf" srcId="{B9A81CCB-4421-4753-AE20-B0A28137197F}" destId="{A8207D7A-4EFB-4952-85E4-A10C3D3FA6EF}" srcOrd="0" destOrd="1" presId="urn:microsoft.com/office/officeart/2005/8/layout/vList5"/>
    <dgm:cxn modelId="{6ACCAE91-8889-4D1F-A8ED-2C204CD6C847}" type="presOf" srcId="{398BC99A-DD99-42AA-A522-362A8BA717B3}" destId="{9B8E8407-81B1-4823-BE38-72D2A500C3F9}" srcOrd="0" destOrd="3" presId="urn:microsoft.com/office/officeart/2005/8/layout/vList5"/>
    <dgm:cxn modelId="{C6C5E6D2-3AF7-4501-A142-C702363CDE48}" type="presOf" srcId="{8209795A-2F5D-4B5C-AD64-D5F1D2674715}" destId="{3B4162E3-480C-4C83-81C8-943062706506}" srcOrd="0" destOrd="1" presId="urn:microsoft.com/office/officeart/2005/8/layout/vList5"/>
    <dgm:cxn modelId="{C42247BC-7B09-46FD-A7C0-BD2B445E4B36}" type="presOf" srcId="{1EC9CFDF-A6C1-4682-8DFF-DB6A49F2DB3A}" destId="{89CEF874-07B1-4592-BEB6-A70B9FE2D8C3}" srcOrd="0" destOrd="0" presId="urn:microsoft.com/office/officeart/2005/8/layout/vList5"/>
    <dgm:cxn modelId="{2CC55646-3642-4122-AB21-E98B93B13359}" srcId="{1EC9CFDF-A6C1-4682-8DFF-DB6A49F2DB3A}" destId="{B9A81CCB-4421-4753-AE20-B0A28137197F}" srcOrd="1" destOrd="0" parTransId="{6250A132-B93F-4FE4-BF28-32242B871400}" sibTransId="{D566E059-6DE6-4148-9CC2-7A6F5ED88155}"/>
    <dgm:cxn modelId="{B58826A1-EEA3-4929-BCFF-69488FD85335}" srcId="{7C2AF9D0-710C-4D06-B62F-EEB75FD87B01}" destId="{1C114568-6C1C-4A40-AEC4-62A830341D52}" srcOrd="1" destOrd="0" parTransId="{11D46419-1AFA-400E-9FD2-8FCE19BAF89F}" sibTransId="{2ADC0881-68BB-46B8-B12D-7CF05138042B}"/>
    <dgm:cxn modelId="{3C72108D-FBEC-479F-9394-18E5B24C209E}" type="presOf" srcId="{2134FB92-27E6-4EC4-B34C-B00C5F1BEECE}" destId="{E82DD011-B5E3-4DB2-B7D4-58F85058D5A5}" srcOrd="0" destOrd="0" presId="urn:microsoft.com/office/officeart/2005/8/layout/vList5"/>
    <dgm:cxn modelId="{2C1C442D-CF2D-4537-97C6-70B5E12CFFD2}" type="presParOf" srcId="{081B4E66-2980-47EF-B73C-D9766A4E15D7}" destId="{6CCE55EB-2918-4D35-A109-9A099FDDC65C}" srcOrd="0" destOrd="0" presId="urn:microsoft.com/office/officeart/2005/8/layout/vList5"/>
    <dgm:cxn modelId="{4004C6B1-D0E3-4D63-A3E6-52C39CEB4AB2}" type="presParOf" srcId="{6CCE55EB-2918-4D35-A109-9A099FDDC65C}" destId="{E968B18E-7722-40A3-89D9-963D369AAECA}" srcOrd="0" destOrd="0" presId="urn:microsoft.com/office/officeart/2005/8/layout/vList5"/>
    <dgm:cxn modelId="{9579C66D-65A0-4830-BB96-B97FBF8E5C95}" type="presParOf" srcId="{6CCE55EB-2918-4D35-A109-9A099FDDC65C}" destId="{9B8E8407-81B1-4823-BE38-72D2A500C3F9}" srcOrd="1" destOrd="0" presId="urn:microsoft.com/office/officeart/2005/8/layout/vList5"/>
    <dgm:cxn modelId="{BFDB01FC-1871-4823-B9C7-CC9F733717EA}" type="presParOf" srcId="{081B4E66-2980-47EF-B73C-D9766A4E15D7}" destId="{8CDDF316-86B7-444E-BE23-59A5642138C8}" srcOrd="1" destOrd="0" presId="urn:microsoft.com/office/officeart/2005/8/layout/vList5"/>
    <dgm:cxn modelId="{B5F0FCCC-6576-4B56-B579-256932D0D392}" type="presParOf" srcId="{081B4E66-2980-47EF-B73C-D9766A4E15D7}" destId="{DEB5A4BA-003C-4BE8-9394-C452E80827E9}" srcOrd="2" destOrd="0" presId="urn:microsoft.com/office/officeart/2005/8/layout/vList5"/>
    <dgm:cxn modelId="{2B5081D7-90C3-47A2-A8CA-89913B4C856B}" type="presParOf" srcId="{DEB5A4BA-003C-4BE8-9394-C452E80827E9}" destId="{89CEF874-07B1-4592-BEB6-A70B9FE2D8C3}" srcOrd="0" destOrd="0" presId="urn:microsoft.com/office/officeart/2005/8/layout/vList5"/>
    <dgm:cxn modelId="{CF988D5F-D261-4BE4-A5D4-DF985EE16C6F}" type="presParOf" srcId="{DEB5A4BA-003C-4BE8-9394-C452E80827E9}" destId="{A8207D7A-4EFB-4952-85E4-A10C3D3FA6EF}" srcOrd="1" destOrd="0" presId="urn:microsoft.com/office/officeart/2005/8/layout/vList5"/>
    <dgm:cxn modelId="{6E4DF381-B92B-472C-8A32-EBF09988C106}" type="presParOf" srcId="{081B4E66-2980-47EF-B73C-D9766A4E15D7}" destId="{9FFD5BCA-3FED-4788-9EAF-79723D574375}" srcOrd="3" destOrd="0" presId="urn:microsoft.com/office/officeart/2005/8/layout/vList5"/>
    <dgm:cxn modelId="{DA3A4DBC-B54F-40A9-AFB7-5EDBFB07216E}" type="presParOf" srcId="{081B4E66-2980-47EF-B73C-D9766A4E15D7}" destId="{DE2ED512-1819-40D9-B57B-E1F8CF99A64B}" srcOrd="4" destOrd="0" presId="urn:microsoft.com/office/officeart/2005/8/layout/vList5"/>
    <dgm:cxn modelId="{65B04816-668A-4E6F-8F8C-4CD6093AF3FC}" type="presParOf" srcId="{DE2ED512-1819-40D9-B57B-E1F8CF99A64B}" destId="{E82DD011-B5E3-4DB2-B7D4-58F85058D5A5}" srcOrd="0" destOrd="0" presId="urn:microsoft.com/office/officeart/2005/8/layout/vList5"/>
    <dgm:cxn modelId="{0DBD9045-BF86-443B-A01A-A8F49CFE5931}" type="presParOf" srcId="{DE2ED512-1819-40D9-B57B-E1F8CF99A64B}" destId="{3B4162E3-480C-4C83-81C8-9430627065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E8407-81B1-4823-BE38-72D2A500C3F9}">
      <dsp:nvSpPr>
        <dsp:cNvPr id="0" name=""/>
        <dsp:cNvSpPr/>
      </dsp:nvSpPr>
      <dsp:spPr>
        <a:xfrm rot="5400000">
          <a:off x="4703506" y="-3072284"/>
          <a:ext cx="1116128" cy="72618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chemeClr val="bg1"/>
              </a:solidFill>
            </a:rPr>
            <a:t>Список участников ИС </a:t>
          </a:r>
          <a:endParaRPr lang="ru-RU" sz="1400" i="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chemeClr val="bg1"/>
              </a:solidFill>
            </a:rPr>
            <a:t>Специализированная форма для внесения информации из протоколов оценивания ИС</a:t>
          </a:r>
          <a:endParaRPr lang="ru-RU" sz="1400" i="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chemeClr val="bg1"/>
              </a:solidFill>
            </a:rPr>
            <a:t>Журнал проведения опытной эксплуатации </a:t>
          </a:r>
          <a:endParaRPr lang="ru-RU" sz="1400" i="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chemeClr val="bg1"/>
              </a:solidFill>
            </a:rPr>
            <a:t>Регламент проведения опытной эксплуатации, сборник форм</a:t>
          </a:r>
          <a:endParaRPr lang="ru-RU" sz="1400" i="0" kern="1200" dirty="0">
            <a:solidFill>
              <a:schemeClr val="bg1"/>
            </a:solidFill>
          </a:endParaRPr>
        </a:p>
      </dsp:txBody>
      <dsp:txXfrm rot="-5400000">
        <a:off x="1630662" y="55045"/>
        <a:ext cx="7207333" cy="1007158"/>
      </dsp:txXfrm>
    </dsp:sp>
    <dsp:sp modelId="{E968B18E-7722-40A3-89D9-963D369AAECA}">
      <dsp:nvSpPr>
        <dsp:cNvPr id="0" name=""/>
        <dsp:cNvSpPr/>
      </dsp:nvSpPr>
      <dsp:spPr>
        <a:xfrm>
          <a:off x="30046" y="5"/>
          <a:ext cx="1620420" cy="1113873"/>
        </a:xfrm>
        <a:prstGeom prst="roundRect">
          <a:avLst/>
        </a:prstGeom>
        <a:solidFill>
          <a:srgbClr val="3B65A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 ОО из РЦОИ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84421" y="54380"/>
        <a:ext cx="1511670" cy="1005123"/>
      </dsp:txXfrm>
    </dsp:sp>
    <dsp:sp modelId="{A8207D7A-4EFB-4952-85E4-A10C3D3FA6EF}">
      <dsp:nvSpPr>
        <dsp:cNvPr id="0" name=""/>
        <dsp:cNvSpPr/>
      </dsp:nvSpPr>
      <dsp:spPr>
        <a:xfrm rot="5400000">
          <a:off x="4716060" y="-780214"/>
          <a:ext cx="1090821" cy="72620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chemeClr val="bg1"/>
              </a:solidFill>
            </a:rPr>
            <a:t>Формы отчёта проведения ИС в аудитории  (1 на аудиторию)</a:t>
          </a:r>
          <a:endParaRPr lang="ru-RU" sz="1400" i="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chemeClr val="bg1"/>
              </a:solidFill>
            </a:rPr>
            <a:t>Протоколы эксперта для оценивания ответов участников ИС (на каждого участника)</a:t>
          </a:r>
          <a:endParaRPr lang="ru-RU" sz="1400" i="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chemeClr val="bg1"/>
              </a:solidFill>
            </a:rPr>
            <a:t>Конверты для упаковки протоколов эксперта для оценивания ответов участников ИС</a:t>
          </a:r>
          <a:endParaRPr lang="ru-RU" sz="1400" i="0" kern="1200" dirty="0">
            <a:solidFill>
              <a:schemeClr val="bg1"/>
            </a:solidFill>
          </a:endParaRPr>
        </a:p>
      </dsp:txBody>
      <dsp:txXfrm rot="-5400000">
        <a:off x="1630463" y="2358632"/>
        <a:ext cx="7208768" cy="984323"/>
      </dsp:txXfrm>
    </dsp:sp>
    <dsp:sp modelId="{89CEF874-07B1-4592-BEB6-A70B9FE2D8C3}">
      <dsp:nvSpPr>
        <dsp:cNvPr id="0" name=""/>
        <dsp:cNvSpPr/>
      </dsp:nvSpPr>
      <dsp:spPr>
        <a:xfrm>
          <a:off x="29979" y="2305381"/>
          <a:ext cx="1617927" cy="1113873"/>
        </a:xfrm>
        <a:prstGeom prst="roundRect">
          <a:avLst/>
        </a:prstGeom>
        <a:solidFill>
          <a:srgbClr val="3B65A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 аудиторию  проведения    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84354" y="2359756"/>
        <a:ext cx="1509177" cy="1005123"/>
      </dsp:txXfrm>
    </dsp:sp>
    <dsp:sp modelId="{3B4162E3-480C-4C83-81C8-943062706506}">
      <dsp:nvSpPr>
        <dsp:cNvPr id="0" name=""/>
        <dsp:cNvSpPr/>
      </dsp:nvSpPr>
      <dsp:spPr>
        <a:xfrm rot="5400000">
          <a:off x="4794084" y="-1910018"/>
          <a:ext cx="891099" cy="7305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ПО «Результаты итогового собеседования»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Специализированная форма для внесения информации из протоколов оценивания ИС</a:t>
          </a:r>
          <a:endParaRPr lang="ru-RU" sz="1600" kern="1200" dirty="0">
            <a:solidFill>
              <a:schemeClr val="bg1"/>
            </a:solidFill>
          </a:endParaRPr>
        </a:p>
      </dsp:txBody>
      <dsp:txXfrm rot="-5400000">
        <a:off x="1586796" y="1340770"/>
        <a:ext cx="7262175" cy="804099"/>
      </dsp:txXfrm>
    </dsp:sp>
    <dsp:sp modelId="{E82DD011-B5E3-4DB2-B7D4-58F85058D5A5}">
      <dsp:nvSpPr>
        <dsp:cNvPr id="0" name=""/>
        <dsp:cNvSpPr/>
      </dsp:nvSpPr>
      <dsp:spPr>
        <a:xfrm>
          <a:off x="29951" y="1153257"/>
          <a:ext cx="1586614" cy="1113873"/>
        </a:xfrm>
        <a:prstGeom prst="roundRect">
          <a:avLst/>
        </a:prstGeom>
        <a:solidFill>
          <a:srgbClr val="3B65A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 штаб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84326" y="1207632"/>
        <a:ext cx="1477864" cy="1005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ru-RU"/>
              <a:pPr/>
              <a:t>17.10.2018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15153"/>
            <a:ext cx="543687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4971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4" y="9428583"/>
            <a:ext cx="2944971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6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77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33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27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4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9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4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0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9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4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4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17.10.2018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0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1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98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40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1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98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75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18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/>
              <a:pPr/>
              <a:t>17.10.2018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885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ru-RU" smtClean="0"/>
              <a:pPr/>
              <a:t>17.10.2018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2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56356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118438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17.10.2018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4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9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17.10.2018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8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17.10.2018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</p:spTree>
    <p:extLst>
      <p:ext uri="{BB962C8B-B14F-4D97-AF65-F5344CB8AC3E}">
        <p14:creationId xmlns:p14="http://schemas.microsoft.com/office/powerpoint/2010/main" val="45480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606EA6-EFEA-4C30-9264-4F9291A5780D}" type="datetime1">
              <a:rPr lang="ru-RU" smtClean="0"/>
              <a:pPr/>
              <a:t>17.10.2018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53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411510"/>
            <a:ext cx="8496944" cy="2304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Модель итогового устного собеседования по русскому языку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в 9 классе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779912" y="4155926"/>
            <a:ext cx="5241404" cy="751936"/>
          </a:xfrm>
        </p:spPr>
        <p:txBody>
          <a:bodyPr>
            <a:noAutofit/>
          </a:bodyPr>
          <a:lstStyle/>
          <a:p>
            <a:pPr algn="r"/>
            <a:endParaRPr lang="ru-RU" sz="2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1470"/>
            <a:ext cx="6480720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Документы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098973"/>
              </p:ext>
            </p:extLst>
          </p:nvPr>
        </p:nvGraphicFramePr>
        <p:xfrm>
          <a:off x="1691680" y="771550"/>
          <a:ext cx="5256584" cy="822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25658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Документарное сопровождение ИС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96080384"/>
              </p:ext>
            </p:extLst>
          </p:nvPr>
        </p:nvGraphicFramePr>
        <p:xfrm>
          <a:off x="251520" y="1563638"/>
          <a:ext cx="889248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1470"/>
            <a:ext cx="6480720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Процедура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60481"/>
              </p:ext>
            </p:extLst>
          </p:nvPr>
        </p:nvGraphicFramePr>
        <p:xfrm>
          <a:off x="179512" y="1203597"/>
          <a:ext cx="8784976" cy="328001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40160"/>
                <a:gridCol w="7344816"/>
              </a:tblGrid>
              <a:tr h="5251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Организатор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приглашает участника в аудиторию проведения 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с урока либо из аудитории ожидания.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2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 аудитории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Участник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выбирает тему для собеседования.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Экзаменатор-собеседник задает вопросы и заполняет ведомость учета проведения ИС в аудитории (время начала и окончания собеседования).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</a:rPr>
                        <a:t>Эксперт оценивает участника и заносит результаты в п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</a:rPr>
                        <a:t>ротоколы эксперта для оценивания ответов участников ИС. 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1800" b="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25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Организатор провожает участника. Приглашает другого участника.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1470"/>
            <a:ext cx="6480720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Документы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75738"/>
              </p:ext>
            </p:extLst>
          </p:nvPr>
        </p:nvGraphicFramePr>
        <p:xfrm>
          <a:off x="1835696" y="627534"/>
          <a:ext cx="5472608" cy="3657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7260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35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списка участников ИС-9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sp>
        <p:nvSpPr>
          <p:cNvPr id="6" name="object 3"/>
          <p:cNvSpPr/>
          <p:nvPr/>
        </p:nvSpPr>
        <p:spPr>
          <a:xfrm>
            <a:off x="3347864" y="1059582"/>
            <a:ext cx="2592288" cy="3960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6"/>
          <p:cNvSpPr/>
          <p:nvPr/>
        </p:nvSpPr>
        <p:spPr>
          <a:xfrm>
            <a:off x="3387158" y="2477583"/>
            <a:ext cx="2513700" cy="1124438"/>
          </a:xfrm>
          <a:custGeom>
            <a:avLst/>
            <a:gdLst/>
            <a:ahLst/>
            <a:cxnLst/>
            <a:rect l="l" t="t" r="r" b="b"/>
            <a:pathLst>
              <a:path w="4731384" h="1325245">
                <a:moveTo>
                  <a:pt x="0" y="1325117"/>
                </a:moveTo>
                <a:lnTo>
                  <a:pt x="4730877" y="1325117"/>
                </a:lnTo>
                <a:lnTo>
                  <a:pt x="4730877" y="0"/>
                </a:lnTo>
                <a:lnTo>
                  <a:pt x="0" y="0"/>
                </a:lnTo>
                <a:lnTo>
                  <a:pt x="0" y="1325117"/>
                </a:lnTo>
                <a:close/>
              </a:path>
            </a:pathLst>
          </a:custGeom>
          <a:solidFill>
            <a:srgbClr val="E25B64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3779912" y="1444547"/>
            <a:ext cx="432048" cy="191099"/>
          </a:xfrm>
          <a:custGeom>
            <a:avLst/>
            <a:gdLst/>
            <a:ahLst/>
            <a:cxnLst/>
            <a:rect l="l" t="t" r="r" b="b"/>
            <a:pathLst>
              <a:path w="802004" h="210819">
                <a:moveTo>
                  <a:pt x="0" y="210604"/>
                </a:moveTo>
                <a:lnTo>
                  <a:pt x="801395" y="210604"/>
                </a:lnTo>
                <a:lnTo>
                  <a:pt x="801395" y="0"/>
                </a:lnTo>
                <a:lnTo>
                  <a:pt x="0" y="0"/>
                </a:lnTo>
                <a:lnTo>
                  <a:pt x="0" y="210604"/>
                </a:lnTo>
                <a:close/>
              </a:path>
            </a:pathLst>
          </a:custGeom>
          <a:solidFill>
            <a:srgbClr val="E25B64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4644008" y="1476983"/>
            <a:ext cx="432048" cy="136504"/>
          </a:xfrm>
          <a:custGeom>
            <a:avLst/>
            <a:gdLst/>
            <a:ahLst/>
            <a:cxnLst/>
            <a:rect l="l" t="t" r="r" b="b"/>
            <a:pathLst>
              <a:path w="802004" h="210819">
                <a:moveTo>
                  <a:pt x="0" y="210604"/>
                </a:moveTo>
                <a:lnTo>
                  <a:pt x="801395" y="210604"/>
                </a:lnTo>
                <a:lnTo>
                  <a:pt x="801395" y="0"/>
                </a:lnTo>
                <a:lnTo>
                  <a:pt x="0" y="0"/>
                </a:lnTo>
                <a:lnTo>
                  <a:pt x="0" y="210604"/>
                </a:lnTo>
                <a:close/>
              </a:path>
            </a:pathLst>
          </a:custGeom>
          <a:solidFill>
            <a:srgbClr val="E25B64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468810" y="1700331"/>
            <a:ext cx="432048" cy="136504"/>
          </a:xfrm>
          <a:custGeom>
            <a:avLst/>
            <a:gdLst/>
            <a:ahLst/>
            <a:cxnLst/>
            <a:rect l="l" t="t" r="r" b="b"/>
            <a:pathLst>
              <a:path w="802004" h="210819">
                <a:moveTo>
                  <a:pt x="0" y="210604"/>
                </a:moveTo>
                <a:lnTo>
                  <a:pt x="801395" y="210604"/>
                </a:lnTo>
                <a:lnTo>
                  <a:pt x="801395" y="0"/>
                </a:lnTo>
                <a:lnTo>
                  <a:pt x="0" y="0"/>
                </a:lnTo>
                <a:lnTo>
                  <a:pt x="0" y="210604"/>
                </a:lnTo>
                <a:close/>
              </a:path>
            </a:pathLst>
          </a:custGeom>
          <a:solidFill>
            <a:srgbClr val="E25B64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/>
          <p:nvPr/>
        </p:nvSpPr>
        <p:spPr>
          <a:xfrm>
            <a:off x="5468810" y="1476983"/>
            <a:ext cx="432048" cy="136504"/>
          </a:xfrm>
          <a:custGeom>
            <a:avLst/>
            <a:gdLst/>
            <a:ahLst/>
            <a:cxnLst/>
            <a:rect l="l" t="t" r="r" b="b"/>
            <a:pathLst>
              <a:path w="802004" h="210819">
                <a:moveTo>
                  <a:pt x="0" y="210604"/>
                </a:moveTo>
                <a:lnTo>
                  <a:pt x="801395" y="210604"/>
                </a:lnTo>
                <a:lnTo>
                  <a:pt x="801395" y="0"/>
                </a:lnTo>
                <a:lnTo>
                  <a:pt x="0" y="0"/>
                </a:lnTo>
                <a:lnTo>
                  <a:pt x="0" y="210604"/>
                </a:lnTo>
                <a:close/>
              </a:path>
            </a:pathLst>
          </a:custGeom>
          <a:solidFill>
            <a:srgbClr val="E25B64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3387158" y="4242769"/>
            <a:ext cx="2513700" cy="129181"/>
          </a:xfrm>
          <a:custGeom>
            <a:avLst/>
            <a:gdLst/>
            <a:ahLst/>
            <a:cxnLst/>
            <a:rect l="l" t="t" r="r" b="b"/>
            <a:pathLst>
              <a:path w="802004" h="210819">
                <a:moveTo>
                  <a:pt x="0" y="210604"/>
                </a:moveTo>
                <a:lnTo>
                  <a:pt x="801395" y="210604"/>
                </a:lnTo>
                <a:lnTo>
                  <a:pt x="801395" y="0"/>
                </a:lnTo>
                <a:lnTo>
                  <a:pt x="0" y="0"/>
                </a:lnTo>
                <a:lnTo>
                  <a:pt x="0" y="210604"/>
                </a:lnTo>
                <a:close/>
              </a:path>
            </a:pathLst>
          </a:custGeom>
          <a:solidFill>
            <a:srgbClr val="E25B64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3409647" y="4731990"/>
            <a:ext cx="2513700" cy="129181"/>
          </a:xfrm>
          <a:custGeom>
            <a:avLst/>
            <a:gdLst/>
            <a:ahLst/>
            <a:cxnLst/>
            <a:rect l="l" t="t" r="r" b="b"/>
            <a:pathLst>
              <a:path w="802004" h="210819">
                <a:moveTo>
                  <a:pt x="0" y="210604"/>
                </a:moveTo>
                <a:lnTo>
                  <a:pt x="801395" y="210604"/>
                </a:lnTo>
                <a:lnTo>
                  <a:pt x="801395" y="0"/>
                </a:lnTo>
                <a:lnTo>
                  <a:pt x="0" y="0"/>
                </a:lnTo>
                <a:lnTo>
                  <a:pt x="0" y="210604"/>
                </a:lnTo>
                <a:close/>
              </a:path>
            </a:pathLst>
          </a:custGeom>
          <a:solidFill>
            <a:srgbClr val="E25B64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0"/>
          <p:cNvSpPr/>
          <p:nvPr/>
        </p:nvSpPr>
        <p:spPr>
          <a:xfrm>
            <a:off x="6195924" y="1597517"/>
            <a:ext cx="2002155" cy="735330"/>
          </a:xfrm>
          <a:custGeom>
            <a:avLst/>
            <a:gdLst/>
            <a:ahLst/>
            <a:cxnLst/>
            <a:rect l="l" t="t" r="r" b="b"/>
            <a:pathLst>
              <a:path w="2002154" h="735329">
                <a:moveTo>
                  <a:pt x="1943988" y="0"/>
                </a:moveTo>
                <a:lnTo>
                  <a:pt x="58165" y="0"/>
                </a:lnTo>
                <a:lnTo>
                  <a:pt x="35522" y="4570"/>
                </a:lnTo>
                <a:lnTo>
                  <a:pt x="17033" y="17033"/>
                </a:lnTo>
                <a:lnTo>
                  <a:pt x="4570" y="35522"/>
                </a:lnTo>
                <a:lnTo>
                  <a:pt x="0" y="58166"/>
                </a:lnTo>
                <a:lnTo>
                  <a:pt x="0" y="677037"/>
                </a:lnTo>
                <a:lnTo>
                  <a:pt x="4570" y="699680"/>
                </a:lnTo>
                <a:lnTo>
                  <a:pt x="17033" y="718169"/>
                </a:lnTo>
                <a:lnTo>
                  <a:pt x="35522" y="730632"/>
                </a:lnTo>
                <a:lnTo>
                  <a:pt x="58165" y="735203"/>
                </a:lnTo>
                <a:lnTo>
                  <a:pt x="1943988" y="735203"/>
                </a:lnTo>
                <a:lnTo>
                  <a:pt x="1966632" y="730632"/>
                </a:lnTo>
                <a:lnTo>
                  <a:pt x="1985121" y="718169"/>
                </a:lnTo>
                <a:lnTo>
                  <a:pt x="1997584" y="699680"/>
                </a:lnTo>
                <a:lnTo>
                  <a:pt x="2002154" y="677037"/>
                </a:lnTo>
                <a:lnTo>
                  <a:pt x="2002154" y="58166"/>
                </a:lnTo>
                <a:lnTo>
                  <a:pt x="1997584" y="35522"/>
                </a:lnTo>
                <a:lnTo>
                  <a:pt x="1985121" y="17033"/>
                </a:lnTo>
                <a:lnTo>
                  <a:pt x="1966632" y="4570"/>
                </a:lnTo>
                <a:lnTo>
                  <a:pt x="1943988" y="0"/>
                </a:lnTo>
                <a:close/>
              </a:path>
            </a:pathLst>
          </a:custGeom>
          <a:solidFill>
            <a:srgbClr val="E25B64">
              <a:alpha val="34901"/>
            </a:srgbClr>
          </a:solidFill>
        </p:spPr>
        <p:txBody>
          <a:bodyPr wrap="square" lIns="0" tIns="0" rIns="0" bIns="0" rtlCol="0"/>
          <a:lstStyle/>
          <a:p>
            <a:pPr marL="542925" marR="5080" indent="-530860" algn="ctr">
              <a:lnSpc>
                <a:spcPts val="2380"/>
              </a:lnSpc>
              <a:spcBef>
                <a:spcPts val="200"/>
              </a:spcBef>
            </a:pPr>
            <a:r>
              <a:rPr lang="ru-RU" b="1" spc="-200" dirty="0" smtClean="0">
                <a:solidFill>
                  <a:srgbClr val="0C0C0C"/>
                </a:solidFill>
                <a:latin typeface="Verdana"/>
                <a:cs typeface="Verdana"/>
              </a:rPr>
              <a:t>За</a:t>
            </a:r>
            <a:r>
              <a:rPr lang="ru-RU" b="1" spc="-215" dirty="0" smtClean="0">
                <a:solidFill>
                  <a:srgbClr val="0C0C0C"/>
                </a:solidFill>
                <a:latin typeface="Verdana"/>
                <a:cs typeface="Verdana"/>
              </a:rPr>
              <a:t>п</a:t>
            </a:r>
            <a:r>
              <a:rPr lang="ru-RU" b="1" spc="-235" dirty="0" smtClean="0">
                <a:solidFill>
                  <a:srgbClr val="0C0C0C"/>
                </a:solidFill>
                <a:latin typeface="Verdana"/>
                <a:cs typeface="Verdana"/>
              </a:rPr>
              <a:t>олня</a:t>
            </a:r>
            <a:r>
              <a:rPr lang="ru-RU" b="1" spc="-335" dirty="0" smtClean="0">
                <a:solidFill>
                  <a:srgbClr val="0C0C0C"/>
                </a:solidFill>
                <a:latin typeface="Verdana"/>
                <a:cs typeface="Verdana"/>
              </a:rPr>
              <a:t>ю</a:t>
            </a:r>
            <a:r>
              <a:rPr lang="ru-RU" b="1" spc="-70" dirty="0" smtClean="0">
                <a:solidFill>
                  <a:srgbClr val="0C0C0C"/>
                </a:solidFill>
                <a:latin typeface="Verdana"/>
                <a:cs typeface="Verdana"/>
              </a:rPr>
              <a:t>тся  </a:t>
            </a:r>
            <a:endParaRPr lang="en-US" b="1" spc="-70" dirty="0" smtClean="0">
              <a:solidFill>
                <a:srgbClr val="0C0C0C"/>
              </a:solidFill>
              <a:latin typeface="Verdana"/>
              <a:cs typeface="Verdana"/>
            </a:endParaRPr>
          </a:p>
          <a:p>
            <a:pPr marL="542925" marR="5080" indent="-530860" algn="ctr">
              <a:lnSpc>
                <a:spcPts val="2380"/>
              </a:lnSpc>
              <a:spcBef>
                <a:spcPts val="200"/>
              </a:spcBef>
            </a:pPr>
            <a:r>
              <a:rPr lang="ru-RU" b="1" spc="-285" dirty="0" smtClean="0">
                <a:solidFill>
                  <a:srgbClr val="0C0C0C"/>
                </a:solidFill>
                <a:latin typeface="Verdana"/>
                <a:cs typeface="Verdana"/>
              </a:rPr>
              <a:t>в</a:t>
            </a:r>
            <a:r>
              <a:rPr lang="ru-RU" b="1" spc="-155" dirty="0" smtClean="0">
                <a:solidFill>
                  <a:srgbClr val="0C0C0C"/>
                </a:solidFill>
                <a:latin typeface="Verdana"/>
                <a:cs typeface="Verdana"/>
              </a:rPr>
              <a:t> </a:t>
            </a:r>
            <a:r>
              <a:rPr lang="ru-RU" b="1" spc="-20" dirty="0">
                <a:solidFill>
                  <a:srgbClr val="0C0C0C"/>
                </a:solidFill>
                <a:latin typeface="Verdana"/>
                <a:cs typeface="Verdana"/>
              </a:rPr>
              <a:t>ОО</a:t>
            </a:r>
            <a:endParaRPr lang="ru-RU" dirty="0">
              <a:latin typeface="Verdana"/>
              <a:cs typeface="Verdana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557423" y="2211710"/>
            <a:ext cx="2662555" cy="1043940"/>
          </a:xfrm>
          <a:custGeom>
            <a:avLst/>
            <a:gdLst/>
            <a:ahLst/>
            <a:cxnLst/>
            <a:rect l="l" t="t" r="r" b="b"/>
            <a:pathLst>
              <a:path w="2662555" h="1043939">
                <a:moveTo>
                  <a:pt x="2578097" y="0"/>
                </a:moveTo>
                <a:lnTo>
                  <a:pt x="84185" y="0"/>
                </a:lnTo>
                <a:lnTo>
                  <a:pt x="51417" y="6619"/>
                </a:lnTo>
                <a:lnTo>
                  <a:pt x="24657" y="24669"/>
                </a:lnTo>
                <a:lnTo>
                  <a:pt x="6615" y="51435"/>
                </a:lnTo>
                <a:lnTo>
                  <a:pt x="0" y="84200"/>
                </a:lnTo>
                <a:lnTo>
                  <a:pt x="0" y="959738"/>
                </a:lnTo>
                <a:lnTo>
                  <a:pt x="6615" y="992504"/>
                </a:lnTo>
                <a:lnTo>
                  <a:pt x="24657" y="1019270"/>
                </a:lnTo>
                <a:lnTo>
                  <a:pt x="51417" y="1037320"/>
                </a:lnTo>
                <a:lnTo>
                  <a:pt x="84185" y="1043939"/>
                </a:lnTo>
                <a:lnTo>
                  <a:pt x="2578097" y="1043939"/>
                </a:lnTo>
                <a:lnTo>
                  <a:pt x="2610863" y="1037320"/>
                </a:lnTo>
                <a:lnTo>
                  <a:pt x="2637628" y="1019270"/>
                </a:lnTo>
                <a:lnTo>
                  <a:pt x="2655678" y="992504"/>
                </a:lnTo>
                <a:lnTo>
                  <a:pt x="2662298" y="959738"/>
                </a:lnTo>
                <a:lnTo>
                  <a:pt x="2662298" y="84200"/>
                </a:lnTo>
                <a:lnTo>
                  <a:pt x="2655678" y="51435"/>
                </a:lnTo>
                <a:lnTo>
                  <a:pt x="2637628" y="24669"/>
                </a:lnTo>
                <a:lnTo>
                  <a:pt x="2610863" y="6619"/>
                </a:lnTo>
                <a:lnTo>
                  <a:pt x="2578097" y="0"/>
                </a:lnTo>
                <a:close/>
              </a:path>
            </a:pathLst>
          </a:custGeom>
          <a:solidFill>
            <a:srgbClr val="FFFFBC"/>
          </a:solidFill>
        </p:spPr>
        <p:txBody>
          <a:bodyPr wrap="square" lIns="0" tIns="0" rIns="0" bIns="0" rtlCol="0"/>
          <a:lstStyle/>
          <a:p>
            <a:pPr marL="12700">
              <a:lnSpc>
                <a:spcPts val="4600"/>
              </a:lnSpc>
              <a:spcBef>
                <a:spcPts val="95"/>
              </a:spcBef>
            </a:pPr>
            <a:r>
              <a:rPr lang="en-US" sz="5400" b="1" spc="-307" baseline="-27777" dirty="0" smtClean="0">
                <a:solidFill>
                  <a:srgbClr val="E25B64"/>
                </a:solidFill>
                <a:latin typeface="Verdana"/>
                <a:cs typeface="Verdana"/>
              </a:rPr>
              <a:t>  </a:t>
            </a:r>
            <a:r>
              <a:rPr lang="ru-RU" sz="5400" b="1" spc="-307" baseline="-27777" dirty="0" smtClean="0">
                <a:solidFill>
                  <a:srgbClr val="E25B64"/>
                </a:solidFill>
                <a:latin typeface="Verdana"/>
                <a:cs typeface="Verdana"/>
              </a:rPr>
              <a:t>!</a:t>
            </a:r>
            <a:r>
              <a:rPr lang="ru-RU" b="1" spc="-204" dirty="0" smtClean="0">
                <a:solidFill>
                  <a:srgbClr val="0C0C0C"/>
                </a:solidFill>
                <a:latin typeface="Verdana"/>
                <a:cs typeface="Verdana"/>
              </a:rPr>
              <a:t>«</a:t>
            </a:r>
            <a:r>
              <a:rPr lang="ru-RU" b="1" spc="-204" dirty="0" err="1">
                <a:solidFill>
                  <a:srgbClr val="0C0C0C"/>
                </a:solidFill>
                <a:latin typeface="Verdana"/>
                <a:cs typeface="Verdana"/>
              </a:rPr>
              <a:t>Пустографная</a:t>
            </a:r>
            <a:r>
              <a:rPr lang="ru-RU" b="1" spc="-204" dirty="0">
                <a:solidFill>
                  <a:srgbClr val="0C0C0C"/>
                </a:solidFill>
                <a:latin typeface="Verdana"/>
                <a:cs typeface="Verdana"/>
              </a:rPr>
              <a:t>»</a:t>
            </a:r>
            <a:endParaRPr lang="ru-RU" dirty="0">
              <a:latin typeface="Verdana"/>
              <a:cs typeface="Verdana"/>
            </a:endParaRPr>
          </a:p>
          <a:p>
            <a:pPr marL="567690">
              <a:lnSpc>
                <a:spcPts val="2200"/>
              </a:lnSpc>
            </a:pPr>
            <a:r>
              <a:rPr lang="en-US" b="1" spc="-105" dirty="0" smtClean="0">
                <a:solidFill>
                  <a:srgbClr val="0C0C0C"/>
                </a:solidFill>
                <a:latin typeface="Verdana"/>
                <a:cs typeface="Verdana"/>
              </a:rPr>
              <a:t>  </a:t>
            </a:r>
            <a:r>
              <a:rPr lang="ru-RU" b="1" spc="-105" dirty="0" smtClean="0">
                <a:solidFill>
                  <a:srgbClr val="0C0C0C"/>
                </a:solidFill>
                <a:latin typeface="Verdana"/>
                <a:cs typeface="Verdana"/>
              </a:rPr>
              <a:t>ведомость</a:t>
            </a:r>
            <a:endParaRPr lang="ru-RU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792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1470"/>
            <a:ext cx="6480720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Документы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79127"/>
              </p:ext>
            </p:extLst>
          </p:nvPr>
        </p:nvGraphicFramePr>
        <p:xfrm>
          <a:off x="971600" y="588670"/>
          <a:ext cx="7200800" cy="3657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2008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35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протокола эксперта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987574"/>
            <a:ext cx="3240360" cy="398719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79120"/>
              </p:ext>
            </p:extLst>
          </p:nvPr>
        </p:nvGraphicFramePr>
        <p:xfrm>
          <a:off x="3563888" y="987574"/>
          <a:ext cx="2376265" cy="624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556"/>
                <a:gridCol w="457217"/>
                <a:gridCol w="421773"/>
                <a:gridCol w="457216"/>
                <a:gridCol w="409959"/>
                <a:gridCol w="474544"/>
              </a:tblGrid>
              <a:tr h="258003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25B64">
                        <a:alpha val="2588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2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25B64">
                        <a:alpha val="2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25B64">
                        <a:alpha val="2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25B64">
                        <a:alpha val="2588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763493" y="1851670"/>
            <a:ext cx="320675" cy="2664296"/>
          </a:xfrm>
          <a:custGeom>
            <a:avLst/>
            <a:gdLst/>
            <a:ahLst/>
            <a:cxnLst/>
            <a:rect l="l" t="t" r="r" b="b"/>
            <a:pathLst>
              <a:path w="320675" h="650239">
                <a:moveTo>
                  <a:pt x="0" y="649782"/>
                </a:moveTo>
                <a:lnTo>
                  <a:pt x="320179" y="649782"/>
                </a:lnTo>
                <a:lnTo>
                  <a:pt x="320179" y="0"/>
                </a:lnTo>
                <a:lnTo>
                  <a:pt x="0" y="0"/>
                </a:lnTo>
                <a:lnTo>
                  <a:pt x="0" y="649782"/>
                </a:lnTo>
                <a:close/>
              </a:path>
            </a:pathLst>
          </a:custGeom>
          <a:solidFill>
            <a:srgbClr val="E25B64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/>
          <p:cNvSpPr/>
          <p:nvPr/>
        </p:nvSpPr>
        <p:spPr>
          <a:xfrm>
            <a:off x="3563888" y="4659982"/>
            <a:ext cx="447040" cy="119380"/>
          </a:xfrm>
          <a:custGeom>
            <a:avLst/>
            <a:gdLst/>
            <a:ahLst/>
            <a:cxnLst/>
            <a:rect l="l" t="t" r="r" b="b"/>
            <a:pathLst>
              <a:path w="447039" h="119379">
                <a:moveTo>
                  <a:pt x="0" y="119061"/>
                </a:moveTo>
                <a:lnTo>
                  <a:pt x="446849" y="119061"/>
                </a:lnTo>
                <a:lnTo>
                  <a:pt x="446849" y="0"/>
                </a:lnTo>
                <a:lnTo>
                  <a:pt x="0" y="0"/>
                </a:lnTo>
                <a:lnTo>
                  <a:pt x="0" y="119061"/>
                </a:lnTo>
                <a:close/>
              </a:path>
            </a:pathLst>
          </a:custGeom>
          <a:solidFill>
            <a:srgbClr val="E25B64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/>
          <p:nvPr/>
        </p:nvSpPr>
        <p:spPr>
          <a:xfrm>
            <a:off x="2843808" y="4834888"/>
            <a:ext cx="3288375" cy="144016"/>
          </a:xfrm>
          <a:custGeom>
            <a:avLst/>
            <a:gdLst/>
            <a:ahLst/>
            <a:cxnLst/>
            <a:rect l="l" t="t" r="r" b="b"/>
            <a:pathLst>
              <a:path w="447039" h="119379">
                <a:moveTo>
                  <a:pt x="0" y="119061"/>
                </a:moveTo>
                <a:lnTo>
                  <a:pt x="446849" y="119061"/>
                </a:lnTo>
                <a:lnTo>
                  <a:pt x="446849" y="0"/>
                </a:lnTo>
                <a:lnTo>
                  <a:pt x="0" y="0"/>
                </a:lnTo>
                <a:lnTo>
                  <a:pt x="0" y="119061"/>
                </a:lnTo>
                <a:close/>
              </a:path>
            </a:pathLst>
          </a:custGeom>
          <a:solidFill>
            <a:srgbClr val="E25B64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3968" y="4647664"/>
            <a:ext cx="447040" cy="144016"/>
          </a:xfrm>
          <a:custGeom>
            <a:avLst/>
            <a:gdLst/>
            <a:ahLst/>
            <a:cxnLst/>
            <a:rect l="l" t="t" r="r" b="b"/>
            <a:pathLst>
              <a:path w="447039" h="119379">
                <a:moveTo>
                  <a:pt x="0" y="119061"/>
                </a:moveTo>
                <a:lnTo>
                  <a:pt x="446849" y="119061"/>
                </a:lnTo>
                <a:lnTo>
                  <a:pt x="446849" y="0"/>
                </a:lnTo>
                <a:lnTo>
                  <a:pt x="0" y="0"/>
                </a:lnTo>
                <a:lnTo>
                  <a:pt x="0" y="119061"/>
                </a:lnTo>
                <a:close/>
              </a:path>
            </a:pathLst>
          </a:custGeom>
          <a:solidFill>
            <a:srgbClr val="E25B64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6398803" y="1662948"/>
            <a:ext cx="1800200" cy="618301"/>
          </a:xfrm>
          <a:custGeom>
            <a:avLst/>
            <a:gdLst/>
            <a:ahLst/>
            <a:cxnLst/>
            <a:rect l="l" t="t" r="r" b="b"/>
            <a:pathLst>
              <a:path w="447039" h="119379">
                <a:moveTo>
                  <a:pt x="0" y="119061"/>
                </a:moveTo>
                <a:lnTo>
                  <a:pt x="446849" y="119061"/>
                </a:lnTo>
                <a:lnTo>
                  <a:pt x="446849" y="0"/>
                </a:lnTo>
                <a:lnTo>
                  <a:pt x="0" y="0"/>
                </a:lnTo>
                <a:lnTo>
                  <a:pt x="0" y="119061"/>
                </a:lnTo>
                <a:close/>
              </a:path>
            </a:pathLst>
          </a:custGeom>
          <a:solidFill>
            <a:srgbClr val="E25B64">
              <a:alpha val="25881"/>
            </a:srgbClr>
          </a:solidFill>
        </p:spPr>
        <p:txBody>
          <a:bodyPr wrap="square" lIns="0" tIns="0" rIns="0" bIns="0" rtlCol="0"/>
          <a:lstStyle/>
          <a:p>
            <a:pPr marL="542925" marR="5080" indent="-530860" algn="ctr">
              <a:lnSpc>
                <a:spcPts val="2380"/>
              </a:lnSpc>
              <a:spcBef>
                <a:spcPts val="200"/>
              </a:spcBef>
            </a:pPr>
            <a:r>
              <a:rPr lang="ru-RU" sz="1600" b="1" spc="-210" dirty="0">
                <a:solidFill>
                  <a:srgbClr val="0C0C0C"/>
                </a:solidFill>
                <a:latin typeface="Verdana"/>
                <a:cs typeface="Verdana"/>
              </a:rPr>
              <a:t>Запол</a:t>
            </a:r>
            <a:r>
              <a:rPr lang="ru-RU" sz="1600" b="1" spc="-160" dirty="0">
                <a:solidFill>
                  <a:srgbClr val="0C0C0C"/>
                </a:solidFill>
                <a:latin typeface="Verdana"/>
                <a:cs typeface="Verdana"/>
              </a:rPr>
              <a:t>няются  </a:t>
            </a:r>
            <a:endParaRPr lang="en-US" sz="1600" b="1" spc="-160" dirty="0" smtClean="0">
              <a:solidFill>
                <a:srgbClr val="0C0C0C"/>
              </a:solidFill>
              <a:latin typeface="Verdana"/>
              <a:cs typeface="Verdana"/>
            </a:endParaRPr>
          </a:p>
          <a:p>
            <a:pPr marL="542925" marR="5080" indent="-530860" algn="ctr">
              <a:lnSpc>
                <a:spcPts val="2380"/>
              </a:lnSpc>
              <a:spcBef>
                <a:spcPts val="200"/>
              </a:spcBef>
            </a:pPr>
            <a:r>
              <a:rPr lang="ru-RU" sz="1600" b="1" spc="-285" dirty="0" smtClean="0">
                <a:solidFill>
                  <a:srgbClr val="0C0C0C"/>
                </a:solidFill>
                <a:latin typeface="Verdana"/>
                <a:cs typeface="Verdana"/>
              </a:rPr>
              <a:t>в</a:t>
            </a:r>
            <a:r>
              <a:rPr lang="ru-RU" sz="1600" b="1" spc="-150" dirty="0" smtClean="0">
                <a:solidFill>
                  <a:srgbClr val="0C0C0C"/>
                </a:solidFill>
                <a:latin typeface="Verdana"/>
                <a:cs typeface="Verdana"/>
              </a:rPr>
              <a:t> </a:t>
            </a:r>
            <a:r>
              <a:rPr lang="ru-RU" sz="1600" b="1" spc="-20" dirty="0">
                <a:solidFill>
                  <a:srgbClr val="0C0C0C"/>
                </a:solidFill>
                <a:latin typeface="Verdana"/>
                <a:cs typeface="Verdana"/>
              </a:rPr>
              <a:t>ОО</a:t>
            </a:r>
            <a:endParaRPr lang="ru-RU" sz="1600" dirty="0">
              <a:latin typeface="Verdana"/>
              <a:cs typeface="Verdana"/>
            </a:endParaRPr>
          </a:p>
        </p:txBody>
      </p:sp>
      <p:sp>
        <p:nvSpPr>
          <p:cNvPr id="16" name="object 19"/>
          <p:cNvSpPr/>
          <p:nvPr/>
        </p:nvSpPr>
        <p:spPr>
          <a:xfrm>
            <a:off x="395535" y="2281249"/>
            <a:ext cx="2160241" cy="938573"/>
          </a:xfrm>
          <a:custGeom>
            <a:avLst/>
            <a:gdLst/>
            <a:ahLst/>
            <a:cxnLst/>
            <a:rect l="l" t="t" r="r" b="b"/>
            <a:pathLst>
              <a:path w="2662555" h="1043939">
                <a:moveTo>
                  <a:pt x="2578097" y="0"/>
                </a:moveTo>
                <a:lnTo>
                  <a:pt x="84185" y="0"/>
                </a:lnTo>
                <a:lnTo>
                  <a:pt x="51417" y="6619"/>
                </a:lnTo>
                <a:lnTo>
                  <a:pt x="24657" y="24669"/>
                </a:lnTo>
                <a:lnTo>
                  <a:pt x="6615" y="51435"/>
                </a:lnTo>
                <a:lnTo>
                  <a:pt x="0" y="84200"/>
                </a:lnTo>
                <a:lnTo>
                  <a:pt x="0" y="959738"/>
                </a:lnTo>
                <a:lnTo>
                  <a:pt x="6615" y="992505"/>
                </a:lnTo>
                <a:lnTo>
                  <a:pt x="24657" y="1019270"/>
                </a:lnTo>
                <a:lnTo>
                  <a:pt x="51417" y="1037320"/>
                </a:lnTo>
                <a:lnTo>
                  <a:pt x="84185" y="1043940"/>
                </a:lnTo>
                <a:lnTo>
                  <a:pt x="2578097" y="1043940"/>
                </a:lnTo>
                <a:lnTo>
                  <a:pt x="2610863" y="1037320"/>
                </a:lnTo>
                <a:lnTo>
                  <a:pt x="2637628" y="1019270"/>
                </a:lnTo>
                <a:lnTo>
                  <a:pt x="2655678" y="992505"/>
                </a:lnTo>
                <a:lnTo>
                  <a:pt x="2662298" y="959738"/>
                </a:lnTo>
                <a:lnTo>
                  <a:pt x="2662298" y="84200"/>
                </a:lnTo>
                <a:lnTo>
                  <a:pt x="2655678" y="51435"/>
                </a:lnTo>
                <a:lnTo>
                  <a:pt x="2637628" y="24669"/>
                </a:lnTo>
                <a:lnTo>
                  <a:pt x="2610863" y="6619"/>
                </a:lnTo>
                <a:lnTo>
                  <a:pt x="2578097" y="0"/>
                </a:lnTo>
                <a:close/>
              </a:path>
            </a:pathLst>
          </a:custGeom>
          <a:solidFill>
            <a:srgbClr val="FFFFBC"/>
          </a:solidFill>
        </p:spPr>
        <p:txBody>
          <a:bodyPr wrap="square" lIns="0" tIns="0" rIns="0" bIns="0" rtlCol="0"/>
          <a:lstStyle/>
          <a:p>
            <a:pPr marL="567690" marR="5080" indent="-555625">
              <a:lnSpc>
                <a:spcPct val="85700"/>
              </a:lnSpc>
              <a:spcBef>
                <a:spcPts val="785"/>
              </a:spcBef>
            </a:pPr>
            <a:r>
              <a:rPr lang="ru-RU" sz="5400" b="1" spc="-277" baseline="-27777" dirty="0">
                <a:solidFill>
                  <a:srgbClr val="E25B64"/>
                </a:solidFill>
                <a:latin typeface="Verdana"/>
                <a:cs typeface="Verdana"/>
              </a:rPr>
              <a:t>!</a:t>
            </a:r>
            <a:r>
              <a:rPr lang="ru-RU" b="1" spc="-780" dirty="0">
                <a:solidFill>
                  <a:srgbClr val="0C0C0C"/>
                </a:solidFill>
                <a:latin typeface="Verdana"/>
                <a:cs typeface="Verdana"/>
              </a:rPr>
              <a:t>«</a:t>
            </a:r>
            <a:r>
              <a:rPr lang="ru-RU" b="1" spc="-260" dirty="0" err="1">
                <a:solidFill>
                  <a:srgbClr val="0C0C0C"/>
                </a:solidFill>
                <a:latin typeface="Verdana"/>
                <a:cs typeface="Verdana"/>
              </a:rPr>
              <a:t>П</a:t>
            </a:r>
            <a:r>
              <a:rPr lang="ru-RU" b="1" spc="-200" dirty="0" err="1">
                <a:solidFill>
                  <a:srgbClr val="0C0C0C"/>
                </a:solidFill>
                <a:latin typeface="Verdana"/>
                <a:cs typeface="Verdana"/>
              </a:rPr>
              <a:t>у</a:t>
            </a:r>
            <a:r>
              <a:rPr lang="ru-RU" b="1" spc="-40" dirty="0" err="1">
                <a:solidFill>
                  <a:srgbClr val="0C0C0C"/>
                </a:solidFill>
                <a:latin typeface="Verdana"/>
                <a:cs typeface="Verdana"/>
              </a:rPr>
              <a:t>стогра</a:t>
            </a:r>
            <a:r>
              <a:rPr lang="ru-RU" b="1" spc="-65" dirty="0" err="1">
                <a:solidFill>
                  <a:srgbClr val="0C0C0C"/>
                </a:solidFill>
                <a:latin typeface="Verdana"/>
                <a:cs typeface="Verdana"/>
              </a:rPr>
              <a:t>ф</a:t>
            </a:r>
            <a:r>
              <a:rPr lang="ru-RU" b="1" spc="-200" dirty="0" err="1">
                <a:solidFill>
                  <a:srgbClr val="0C0C0C"/>
                </a:solidFill>
                <a:latin typeface="Verdana"/>
                <a:cs typeface="Verdana"/>
              </a:rPr>
              <a:t>на</a:t>
            </a:r>
            <a:r>
              <a:rPr lang="ru-RU" b="1" spc="-190" dirty="0" err="1">
                <a:solidFill>
                  <a:srgbClr val="0C0C0C"/>
                </a:solidFill>
                <a:latin typeface="Verdana"/>
                <a:cs typeface="Verdana"/>
              </a:rPr>
              <a:t>я</a:t>
            </a:r>
            <a:r>
              <a:rPr lang="ru-RU" b="1" spc="-470" dirty="0">
                <a:solidFill>
                  <a:srgbClr val="0C0C0C"/>
                </a:solidFill>
                <a:latin typeface="Verdana"/>
                <a:cs typeface="Verdana"/>
              </a:rPr>
              <a:t> </a:t>
            </a:r>
            <a:r>
              <a:rPr lang="ru-RU" b="1" spc="-105" dirty="0">
                <a:solidFill>
                  <a:srgbClr val="0C0C0C"/>
                </a:solidFill>
                <a:latin typeface="Verdana"/>
                <a:cs typeface="Verdana"/>
              </a:rPr>
              <a:t>ведомость</a:t>
            </a:r>
            <a:r>
              <a:rPr lang="ru-RU" b="1" spc="-470" dirty="0">
                <a:solidFill>
                  <a:srgbClr val="0C0C0C"/>
                </a:solidFill>
                <a:latin typeface="Verdana"/>
                <a:cs typeface="Verdana"/>
              </a:rPr>
              <a:t>» </a:t>
            </a:r>
            <a:endParaRPr lang="ru-RU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060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1470"/>
            <a:ext cx="6480720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Документы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80396"/>
              </p:ext>
            </p:extLst>
          </p:nvPr>
        </p:nvGraphicFramePr>
        <p:xfrm>
          <a:off x="467544" y="771550"/>
          <a:ext cx="8208912" cy="6400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2089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Специализированная форма для внесения информации из протоколов оценивания итогового собеседования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35646"/>
            <a:ext cx="6120130" cy="268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5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Завершение 1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184202"/>
              </p:ext>
            </p:extLst>
          </p:nvPr>
        </p:nvGraphicFramePr>
        <p:xfrm>
          <a:off x="179512" y="780929"/>
          <a:ext cx="8640960" cy="40057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36304"/>
                <a:gridCol w="5904656"/>
              </a:tblGrid>
              <a:tr h="3418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Завершение ИС в аудитории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06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Эксперт</a:t>
                      </a: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паковывает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протоколы 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для оценивания ответов участников ИС в доставочный конверт</a:t>
                      </a:r>
                      <a:r>
                        <a:rPr lang="ru-RU" sz="160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передает его экзаменатору-собеседнику  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8778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Экзаменатор-собеседник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обирает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все материалы, использовавшиеся для проведения ИС, а также конверт с протоколами  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для оценивания ответов участников ИС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передает ответственному организатору ОО в штабе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3641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Технический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специалист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 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охраняет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на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флеш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– накопитель  аудиозапись  ИС и передает   её ответственному организатору ОО;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- переносит результаты ИС из протоколов экспертов 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для оценивания ответов участников ИС в 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пециализированную форму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для внесения информации из протоколов оценивания ИС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Завершение 2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97216"/>
              </p:ext>
            </p:extLst>
          </p:nvPr>
        </p:nvGraphicFramePr>
        <p:xfrm>
          <a:off x="179512" y="1131591"/>
          <a:ext cx="8640960" cy="339009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88232"/>
                <a:gridCol w="6552728"/>
              </a:tblGrid>
              <a:tr h="5554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Завершение ИС в штабе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88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Ответственный организатор ОО передает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 РЦОИ</a:t>
                      </a: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электронном носителе: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пециализированную форму для внесения информации из протоколов оценивания ИС;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удиозаписи ответов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участников ИС;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журналы проведения опытной эксплуатации.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На бумажных носителях:</a:t>
                      </a:r>
                    </a:p>
                    <a:p>
                      <a:pPr lvl="0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- в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едомости учёта проведения ИС в аудиториях;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600" i="0" baseline="0" dirty="0" smtClean="0">
                          <a:solidFill>
                            <a:schemeClr val="tx1"/>
                          </a:solidFill>
                        </a:rPr>
                        <a:t> п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ротоколы экспертов для оценивания ответов участников ИС;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 журналы проведения опытной эксплуатации.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Завершение 3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06981"/>
              </p:ext>
            </p:extLst>
          </p:nvPr>
        </p:nvGraphicFramePr>
        <p:xfrm>
          <a:off x="179512" y="987574"/>
          <a:ext cx="8640960" cy="3291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36304"/>
                <a:gridCol w="5904656"/>
              </a:tblGrid>
              <a:tr h="3011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Завершение ИС в регионе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88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РЦОИ передает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 ФЦТ</a:t>
                      </a: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 обязательном порядке: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1. Специализированную форму для внесения информации из протоколов оценивания ИС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 (загрузка в ФИС ГИА и Приема);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2. Журнал проведения опытной эксплуатации.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По запросу ФЦТ: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Аудиозаписи ответов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участников ИС;</a:t>
                      </a:r>
                    </a:p>
                    <a:p>
                      <a:pPr lvl="0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2.  В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едомости учета 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проведения ИС в аудиториях;</a:t>
                      </a:r>
                    </a:p>
                    <a:p>
                      <a:pPr lvl="0">
                        <a:buFontTx/>
                        <a:buNone/>
                      </a:pPr>
                      <a:r>
                        <a:rPr lang="ru-RU" sz="1600" i="0" baseline="0" dirty="0" smtClean="0">
                          <a:solidFill>
                            <a:schemeClr val="tx1"/>
                          </a:solidFill>
                        </a:rPr>
                        <a:t>3.  П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ротоколы экспертов для оценивания ответов участников ИС.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Модели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66303"/>
              </p:ext>
            </p:extLst>
          </p:nvPr>
        </p:nvGraphicFramePr>
        <p:xfrm>
          <a:off x="179512" y="987574"/>
          <a:ext cx="8640960" cy="320932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76464"/>
                <a:gridCol w="4464496"/>
              </a:tblGrid>
              <a:tr h="3215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Варианты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моделирования процедуры ИС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7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Малокомплектные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ОО 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Доставка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участников в другие ОО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Нехватка учителей русского языка и литературы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Приглашение учителей из других ОО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2147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Проверка результатов ИС вне аудитории (по решению ОИВ)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Иная технология проведения ИС в аудитории, дополнительные требования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116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Массовая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процедура 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(большое количество участников)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Проведение ИС в 2-3 дня с использованием разных тем собеседования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контакты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46943"/>
              </p:ext>
            </p:extLst>
          </p:nvPr>
        </p:nvGraphicFramePr>
        <p:xfrm>
          <a:off x="179512" y="987574"/>
          <a:ext cx="8640960" cy="302433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40960"/>
              </a:tblGrid>
              <a:tr h="77342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Горячая линия РЦОИ</a:t>
                      </a:r>
                      <a:endParaRPr lang="ru-RU" sz="3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27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Телефоны: 51-56-33,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                    51-56-34</a:t>
                      </a:r>
                    </a:p>
                  </a:txBody>
                  <a:tcPr anchor="ctr">
                    <a:noFill/>
                  </a:tcPr>
                </a:tc>
              </a:tr>
              <a:tr h="11681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E-mail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rcoi05@mail.ru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8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1470"/>
            <a:ext cx="6588224" cy="72008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Нормативная база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Содержимое 5"/>
          <p:cNvSpPr txBox="1">
            <a:spLocks/>
          </p:cNvSpPr>
          <p:nvPr/>
        </p:nvSpPr>
        <p:spPr>
          <a:xfrm>
            <a:off x="1475656" y="2715766"/>
            <a:ext cx="1008112" cy="2880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43686"/>
              </p:ext>
            </p:extLst>
          </p:nvPr>
        </p:nvGraphicFramePr>
        <p:xfrm>
          <a:off x="683568" y="1817359"/>
          <a:ext cx="7560840" cy="11887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560840"/>
              </a:tblGrid>
              <a:tr h="293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Приказ Министерства Образования и науки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РФ 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от 11 декабря 2017 г. №1205 «О внесении изменений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Приказ Министерства Образования и науки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РФ от 20 октября 2017 г. №1025 «О проведении мониторинга качества образования»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09936"/>
              </p:ext>
            </p:extLst>
          </p:nvPr>
        </p:nvGraphicFramePr>
        <p:xfrm>
          <a:off x="755576" y="3651870"/>
          <a:ext cx="7488832" cy="822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Проведение мониторинга качества подготовки обучающихся 9 классов по русскому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языку в форме итогового собеседования 13 и 16 апреля 2018 года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630688"/>
              </p:ext>
            </p:extLst>
          </p:nvPr>
        </p:nvGraphicFramePr>
        <p:xfrm>
          <a:off x="755576" y="4587974"/>
          <a:ext cx="7488832" cy="2971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488832"/>
              </a:tblGrid>
              <a:tr h="1200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Участвуют образовательные организации по желанию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09072"/>
              </p:ext>
            </p:extLst>
          </p:nvPr>
        </p:nvGraphicFramePr>
        <p:xfrm>
          <a:off x="683568" y="857865"/>
          <a:ext cx="7560840" cy="914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560840"/>
              </a:tblGrid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Приказ Министерства Образования и науки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РФ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от 20 октября 2017 г. №1025 «О проведении мониторинга качества образования»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sp>
        <p:nvSpPr>
          <p:cNvPr id="2" name="Стрелка вниз 1"/>
          <p:cNvSpPr/>
          <p:nvPr/>
        </p:nvSpPr>
        <p:spPr>
          <a:xfrm>
            <a:off x="3275856" y="3022552"/>
            <a:ext cx="2016224" cy="62931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1635646"/>
            <a:ext cx="619268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Работа со станцией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«Результаты Итогового Собеседования»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Функции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44457"/>
              </p:ext>
            </p:extLst>
          </p:nvPr>
        </p:nvGraphicFramePr>
        <p:xfrm>
          <a:off x="179512" y="987574"/>
          <a:ext cx="8640960" cy="310661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40960"/>
              </a:tblGrid>
              <a:tr h="321521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71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Gothic" panose="020B0502020202020204" pitchFamily="34" charset="0"/>
                        <a:buChar char="―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результатов итогового собеседования;</a:t>
                      </a:r>
                    </a:p>
                  </a:txBody>
                  <a:tcPr anchor="ctr">
                    <a:noFill/>
                  </a:tcPr>
                </a:tc>
              </a:tr>
              <a:tr h="690529">
                <a:tc>
                  <a:txBody>
                    <a:bodyPr/>
                    <a:lstStyle/>
                    <a:p>
                      <a:pPr marL="285750" marR="0" lvl="0" indent="-2857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Gothic" panose="020B0502020202020204" pitchFamily="34" charset="0"/>
                        <a:buChar char="―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корректности внесенных данных;</a:t>
                      </a:r>
                    </a:p>
                  </a:txBody>
                  <a:tcPr anchor="ctr">
                    <a:noFill/>
                  </a:tcPr>
                </a:tc>
              </a:tr>
              <a:tr h="621476">
                <a:tc>
                  <a:txBody>
                    <a:bodyPr/>
                    <a:lstStyle/>
                    <a:p>
                      <a:pPr marL="285750" marR="0" lvl="0" indent="-2857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Gothic" panose="020B0502020202020204" pitchFamily="34" charset="0"/>
                        <a:buChar char="―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файла с данными о результатах итогового собеседования для дальнейшей обработки на уровне РЦОИ. </a:t>
                      </a:r>
                    </a:p>
                  </a:txBody>
                  <a:tcPr anchor="ctr">
                    <a:noFill/>
                  </a:tcPr>
                </a:tc>
              </a:tr>
              <a:tr h="811688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9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Начало работы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24509"/>
              </p:ext>
            </p:extLst>
          </p:nvPr>
        </p:nvGraphicFramePr>
        <p:xfrm>
          <a:off x="251520" y="771550"/>
          <a:ext cx="8640960" cy="151216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40960"/>
              </a:tblGrid>
              <a:tr h="321521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запуск</a:t>
                      </a:r>
                    </a:p>
                  </a:txBody>
                  <a:tcPr/>
                </a:tc>
              </a:tr>
              <a:tr h="507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программы/Федеральный центр тестирования/ АИС ГИА 2018 (ОГЭ) Собеседование/Результат итогового собеседования</a:t>
                      </a:r>
                    </a:p>
                  </a:txBody>
                  <a:tcPr anchor="ctr">
                    <a:noFill/>
                  </a:tcPr>
                </a:tc>
              </a:tr>
              <a:tr h="414888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окно «Редактор ручного ввода»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355726"/>
            <a:ext cx="4663844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Начало работы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06965"/>
              </p:ext>
            </p:extLst>
          </p:nvPr>
        </p:nvGraphicFramePr>
        <p:xfrm>
          <a:off x="251520" y="771550"/>
          <a:ext cx="8640960" cy="1097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40960"/>
              </a:tblGrid>
              <a:tr h="321521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Открытие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XML-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файла</a:t>
                      </a:r>
                    </a:p>
                  </a:txBody>
                  <a:tcPr/>
                </a:tc>
              </a:tr>
              <a:tr h="507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Нажмите кнопку «Открыть» и выберите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XML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-файл,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предоставленный РЦОИ, и нажмите кнопку «Открыть» 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95686"/>
            <a:ext cx="472757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7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Начало работы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64558"/>
              </p:ext>
            </p:extLst>
          </p:nvPr>
        </p:nvGraphicFramePr>
        <p:xfrm>
          <a:off x="107504" y="771550"/>
          <a:ext cx="8928992" cy="701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928992"/>
              </a:tblGrid>
              <a:tr h="321521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Специализированная форма для внесения информации из протоколов оценивания итогового собеседования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35646"/>
            <a:ext cx="6105525" cy="333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Использование функционала модуля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54513"/>
              </p:ext>
            </p:extLst>
          </p:nvPr>
        </p:nvGraphicFramePr>
        <p:xfrm>
          <a:off x="107504" y="771550"/>
          <a:ext cx="8928992" cy="396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928992"/>
              </a:tblGrid>
              <a:tr h="321521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Окно навигации для переключения между страницами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C:\Users\Ikuklin\Desktop\Screenshot_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7614"/>
            <a:ext cx="309634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8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Использование функционала модуля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6953"/>
              </p:ext>
            </p:extLst>
          </p:nvPr>
        </p:nvGraphicFramePr>
        <p:xfrm>
          <a:off x="107504" y="771550"/>
          <a:ext cx="8928992" cy="396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928992"/>
              </a:tblGrid>
              <a:tr h="321521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завершения процедуры вносятся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следующие данные: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7614"/>
            <a:ext cx="6537573" cy="37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85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Использование функционала модуля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013262"/>
              </p:ext>
            </p:extLst>
          </p:nvPr>
        </p:nvGraphicFramePr>
        <p:xfrm>
          <a:off x="107504" y="771550"/>
          <a:ext cx="8928992" cy="701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928992"/>
              </a:tblGrid>
              <a:tr h="321521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заполнения необходимо проверить корректность внесенных данных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6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3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1635646"/>
            <a:ext cx="619268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Работа со станцией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«Результаты Итогового Собеседования»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1470"/>
            <a:ext cx="6588224" cy="72008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Основные идеи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Содержимое 5"/>
          <p:cNvSpPr txBox="1">
            <a:spLocks/>
          </p:cNvSpPr>
          <p:nvPr/>
        </p:nvSpPr>
        <p:spPr>
          <a:xfrm>
            <a:off x="1475656" y="2715766"/>
            <a:ext cx="1008112" cy="2880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78014"/>
              </p:ext>
            </p:extLst>
          </p:nvPr>
        </p:nvGraphicFramePr>
        <p:xfrm>
          <a:off x="683568" y="1563638"/>
          <a:ext cx="7056784" cy="187220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056784"/>
              </a:tblGrid>
              <a:tr h="29375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 Определение ответственных на школьном уровне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  <a:tr h="120013">
                <a:tc>
                  <a:txBody>
                    <a:bodyPr/>
                    <a:lstStyle/>
                    <a:p>
                      <a:r>
                        <a:rPr kumimoji="0" lang="ru-RU" sz="140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ответственный организатор ОО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0013">
                <a:tc>
                  <a:txBody>
                    <a:bodyPr/>
                    <a:lstStyle/>
                    <a:p>
                      <a:r>
                        <a:rPr kumimoji="0" lang="ru-RU" sz="140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технический</a:t>
                      </a:r>
                      <a:r>
                        <a:rPr kumimoji="0" lang="ru-RU" sz="14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специалист ОО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001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эксперт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001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экзаменатор-собеседник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58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организатор вне аудитории 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97044"/>
              </p:ext>
            </p:extLst>
          </p:nvPr>
        </p:nvGraphicFramePr>
        <p:xfrm>
          <a:off x="683568" y="3515906"/>
          <a:ext cx="7056784" cy="2971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056784"/>
              </a:tblGrid>
              <a:tr h="29375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ИС будет проходить в период учебного процесса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88810"/>
              </p:ext>
            </p:extLst>
          </p:nvPr>
        </p:nvGraphicFramePr>
        <p:xfrm>
          <a:off x="683568" y="3939902"/>
          <a:ext cx="7056784" cy="2971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056784"/>
              </a:tblGrid>
              <a:tr h="12001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ИС будет проводиться в своей школе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6988"/>
              </p:ext>
            </p:extLst>
          </p:nvPr>
        </p:nvGraphicFramePr>
        <p:xfrm>
          <a:off x="683568" y="4355083"/>
          <a:ext cx="7056784" cy="2971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056784"/>
              </a:tblGrid>
              <a:tr h="12001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ИС будет проводиться учителями школы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655892"/>
              </p:ext>
            </p:extLst>
          </p:nvPr>
        </p:nvGraphicFramePr>
        <p:xfrm>
          <a:off x="683568" y="4774697"/>
          <a:ext cx="7056784" cy="2971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056784"/>
              </a:tblGrid>
              <a:tr h="12001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Процедура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апеляции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не предусмотрена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40079"/>
              </p:ext>
            </p:extLst>
          </p:nvPr>
        </p:nvGraphicFramePr>
        <p:xfrm>
          <a:off x="683568" y="857865"/>
          <a:ext cx="7056784" cy="67056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056784"/>
              </a:tblGrid>
              <a:tr h="36576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 Определение ответственных на муниципальном уровне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  <a:tr h="282311">
                <a:tc>
                  <a:txBody>
                    <a:bodyPr/>
                    <a:lstStyle/>
                    <a:p>
                      <a:r>
                        <a:rPr kumimoji="0" lang="ru-RU" sz="140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ответственный за проведение ИС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0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1635646"/>
            <a:ext cx="619268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Работа со станцией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«Результаты Итогового Собеседования»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1635646"/>
            <a:ext cx="619268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Работа со станцией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«Результаты Итогового Собеседования»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vdokimov\Desktop\ПРЕЗЕНТАЦИИ\фоны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  <p:pic>
        <p:nvPicPr>
          <p:cNvPr id="1026" name="Picture 2" descr="C:\Users\VEvdokimov\Desktop\ПРЕЗЕНТАЦИИ\Водяные знаки\1615857.jpg"/>
          <p:cNvPicPr>
            <a:picLocks noChangeAspect="1" noChangeArrowheads="1"/>
          </p:cNvPicPr>
          <p:nvPr/>
        </p:nvPicPr>
        <p:blipFill>
          <a:blip r:embed="rId3" cstate="print"/>
          <a:srcRect l="26775" r="16975" b="83600"/>
          <a:stretch>
            <a:fillRect/>
          </a:stretch>
        </p:blipFill>
        <p:spPr bwMode="auto">
          <a:xfrm rot="16200000">
            <a:off x="-2149971" y="2149971"/>
            <a:ext cx="5143500" cy="843558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7620000" cy="7429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1470"/>
            <a:ext cx="7092280" cy="72008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Ход ИС (основная модель)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72375"/>
              </p:ext>
            </p:extLst>
          </p:nvPr>
        </p:nvGraphicFramePr>
        <p:xfrm>
          <a:off x="251520" y="915566"/>
          <a:ext cx="7704856" cy="43204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704856"/>
              </a:tblGrid>
              <a:tr h="432048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Приглашение участников в аудиторию проведения ИС</a:t>
                      </a: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019819"/>
              </p:ext>
            </p:extLst>
          </p:nvPr>
        </p:nvGraphicFramePr>
        <p:xfrm>
          <a:off x="251520" y="1419622"/>
          <a:ext cx="7704856" cy="1920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704856"/>
              </a:tblGrid>
              <a:tr h="175945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2. Ведение поточной аудиозаписи.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3. Выбор участником темы для беседы.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4. Проведение собеседования экзаменатором - собеседником.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5. Оценивание ответа участника экспертом.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6. Оформление протокола эксперта.</a:t>
                      </a: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83985"/>
              </p:ext>
            </p:extLst>
          </p:nvPr>
        </p:nvGraphicFramePr>
        <p:xfrm>
          <a:off x="8316416" y="1707654"/>
          <a:ext cx="504056" cy="129614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4056"/>
              </a:tblGrid>
              <a:tr h="1296144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15 минут</a:t>
                      </a:r>
                    </a:p>
                  </a:txBody>
                  <a:tcPr vert="vert270"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5595"/>
              </p:ext>
            </p:extLst>
          </p:nvPr>
        </p:nvGraphicFramePr>
        <p:xfrm>
          <a:off x="245460" y="4011910"/>
          <a:ext cx="7710916" cy="701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710916"/>
              </a:tblGrid>
              <a:tr h="36004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Выдача результатов ИС – в течение суток со дня проведения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3507854"/>
            <a:ext cx="7704856" cy="400110"/>
          </a:xfrm>
          <a:prstGeom prst="rect">
            <a:avLst/>
          </a:prstGeom>
          <a:solidFill>
            <a:srgbClr val="3B65A3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/>
              <a:t>7</a:t>
            </a:r>
            <a:r>
              <a:rPr lang="ru-RU" sz="2000" b="1" dirty="0" smtClean="0"/>
              <a:t>. Сопровождение участников на урок или выход из ОО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1470"/>
            <a:ext cx="6480720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Доставка материалов ИС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51311"/>
              </p:ext>
            </p:extLst>
          </p:nvPr>
        </p:nvGraphicFramePr>
        <p:xfrm>
          <a:off x="971600" y="891635"/>
          <a:ext cx="6984776" cy="822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98477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Схемы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доставки материалов для проведения ИС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63307"/>
              </p:ext>
            </p:extLst>
          </p:nvPr>
        </p:nvGraphicFramePr>
        <p:xfrm>
          <a:off x="2150020" y="2283718"/>
          <a:ext cx="4464496" cy="13106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464496"/>
              </a:tblGrid>
              <a:tr h="1200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Федеральный Портал, используемый для получения тем итогового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очинения (изложения)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</a:t>
                      </a: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topic</a:t>
                      </a: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-9.</a:t>
                      </a:r>
                      <a:r>
                        <a:rPr kumimoji="0"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rustest</a:t>
                      </a: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69948"/>
              </p:ext>
            </p:extLst>
          </p:nvPr>
        </p:nvGraphicFramePr>
        <p:xfrm>
          <a:off x="2411760" y="4155926"/>
          <a:ext cx="3960440" cy="396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60440"/>
              </a:tblGrid>
              <a:tr h="3657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 60 минут до начала ИС</a:t>
                      </a: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sp>
        <p:nvSpPr>
          <p:cNvPr id="19" name="Штриховая стрелка вправо 18"/>
          <p:cNvSpPr/>
          <p:nvPr/>
        </p:nvSpPr>
        <p:spPr>
          <a:xfrm rot="5400000">
            <a:off x="4094236" y="1753370"/>
            <a:ext cx="576064" cy="48463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139952" y="3579862"/>
            <a:ext cx="484632" cy="57606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1470"/>
            <a:ext cx="6480720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Кадры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09187"/>
              </p:ext>
            </p:extLst>
          </p:nvPr>
        </p:nvGraphicFramePr>
        <p:xfrm>
          <a:off x="3563888" y="1995686"/>
          <a:ext cx="1080120" cy="2971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8012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90625"/>
              </p:ext>
            </p:extLst>
          </p:nvPr>
        </p:nvGraphicFramePr>
        <p:xfrm>
          <a:off x="179512" y="1954054"/>
          <a:ext cx="3384376" cy="248990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84376"/>
              </a:tblGrid>
              <a:tr h="4979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Ответственный организатор ОО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97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Организатор вне аудитории</a:t>
                      </a:r>
                    </a:p>
                  </a:txBody>
                  <a:tcPr anchor="ctr"/>
                </a:tc>
              </a:tr>
              <a:tr h="497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Технический специалист</a:t>
                      </a:r>
                    </a:p>
                  </a:txBody>
                  <a:tcPr anchor="ctr"/>
                </a:tc>
              </a:tr>
              <a:tr h="4979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Экзаменатор-собеседник</a:t>
                      </a: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979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Эксперт</a:t>
                      </a: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7143"/>
              </p:ext>
            </p:extLst>
          </p:nvPr>
        </p:nvGraphicFramePr>
        <p:xfrm>
          <a:off x="1907704" y="1131590"/>
          <a:ext cx="5256584" cy="57606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25658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Кадровые ресурсы в ОО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222"/>
              </p:ext>
            </p:extLst>
          </p:nvPr>
        </p:nvGraphicFramePr>
        <p:xfrm>
          <a:off x="4644009" y="1954054"/>
          <a:ext cx="4392488" cy="249304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392488"/>
              </a:tblGrid>
              <a:tr h="45983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Директор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или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заместитель директора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Работник ОО</a:t>
                      </a:r>
                    </a:p>
                  </a:txBody>
                  <a:tcPr anchor="ctr"/>
                </a:tc>
              </a:tr>
              <a:tr h="431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Учителя,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владеющие навыками работы с ПК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31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Учитель с высшим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образованием и коммуникативными навыками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983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Учитель русского языка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и литературы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93768"/>
              </p:ext>
            </p:extLst>
          </p:nvPr>
        </p:nvGraphicFramePr>
        <p:xfrm>
          <a:off x="3563888" y="2427734"/>
          <a:ext cx="1080120" cy="360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8012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50507"/>
              </p:ext>
            </p:extLst>
          </p:nvPr>
        </p:nvGraphicFramePr>
        <p:xfrm>
          <a:off x="3563888" y="2931790"/>
          <a:ext cx="1080120" cy="2971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8012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59210"/>
              </p:ext>
            </p:extLst>
          </p:nvPr>
        </p:nvGraphicFramePr>
        <p:xfrm>
          <a:off x="3563888" y="3291830"/>
          <a:ext cx="1080120" cy="5486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8012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 количеству аудиторий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782145"/>
              </p:ext>
            </p:extLst>
          </p:nvPr>
        </p:nvGraphicFramePr>
        <p:xfrm>
          <a:off x="3563888" y="3867894"/>
          <a:ext cx="1080120" cy="5715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8012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По количеству аудиторий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1470"/>
            <a:ext cx="6480720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Техника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78587"/>
              </p:ext>
            </p:extLst>
          </p:nvPr>
        </p:nvGraphicFramePr>
        <p:xfrm>
          <a:off x="107504" y="2067694"/>
          <a:ext cx="3960440" cy="244636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60440"/>
              </a:tblGrid>
              <a:tr h="116781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Компьютер с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подключением к сети Интернет и установленным ПО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«Результаты итогового собеседования»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28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Принтер</a:t>
                      </a:r>
                    </a:p>
                  </a:txBody>
                  <a:tcPr anchor="ctr"/>
                </a:tc>
              </a:tr>
              <a:tr h="628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Флеш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-накопитель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46416"/>
              </p:ext>
            </p:extLst>
          </p:nvPr>
        </p:nvGraphicFramePr>
        <p:xfrm>
          <a:off x="1907704" y="987574"/>
          <a:ext cx="5256584" cy="822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25658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Технические ресурсы в штабе ОО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51162"/>
              </p:ext>
            </p:extLst>
          </p:nvPr>
        </p:nvGraphicFramePr>
        <p:xfrm>
          <a:off x="4752529" y="2066940"/>
          <a:ext cx="4283967" cy="260678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283967"/>
              </a:tblGrid>
              <a:tr h="1152882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получение материалов для проведения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ИС с федерального ресурса,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внесение результатов ИС,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взаимодействи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е с РЦОИ</a:t>
                      </a:r>
                    </a:p>
                  </a:txBody>
                  <a:tcP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-распечатка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материалов для проведения ИС и форм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с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бор ответов участников ИС, передача данных в РЦОИ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067944" y="2283718"/>
            <a:ext cx="648072" cy="1872208"/>
          </a:xfrm>
          <a:prstGeom prst="rightArrow">
            <a:avLst>
              <a:gd name="adj1" fmla="val 50000"/>
              <a:gd name="adj2" fmla="val 440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51470"/>
            <a:ext cx="6480720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Техника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28957"/>
              </p:ext>
            </p:extLst>
          </p:nvPr>
        </p:nvGraphicFramePr>
        <p:xfrm>
          <a:off x="107504" y="2355726"/>
          <a:ext cx="3960440" cy="142091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60440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Ноутбук</a:t>
                      </a:r>
                    </a:p>
                  </a:txBody>
                  <a:tcPr anchor="ctr">
                    <a:noFill/>
                  </a:tcPr>
                </a:tc>
              </a:tr>
              <a:tr h="62882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Флеш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-накопитель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838717"/>
              </p:ext>
            </p:extLst>
          </p:nvPr>
        </p:nvGraphicFramePr>
        <p:xfrm>
          <a:off x="1907704" y="987574"/>
          <a:ext cx="5256584" cy="822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25658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Технические ресурсы в аудитории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5A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68492"/>
              </p:ext>
            </p:extLst>
          </p:nvPr>
        </p:nvGraphicFramePr>
        <p:xfrm>
          <a:off x="4788024" y="2355726"/>
          <a:ext cx="4283967" cy="14401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283967"/>
              </a:tblGrid>
              <a:tr h="7920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- запись беседы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участника с экзаменатором-собеседником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с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бор ответов участников ИС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передача данных в штаб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067944" y="2427734"/>
            <a:ext cx="720080" cy="1296144"/>
          </a:xfrm>
          <a:prstGeom prst="rightArrow">
            <a:avLst>
              <a:gd name="adj1" fmla="val 50000"/>
              <a:gd name="adj2" fmla="val 440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843808" y="51470"/>
            <a:ext cx="6192688" cy="72008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Расчет ресурсов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956556"/>
              </p:ext>
            </p:extLst>
          </p:nvPr>
        </p:nvGraphicFramePr>
        <p:xfrm>
          <a:off x="179512" y="843558"/>
          <a:ext cx="8784975" cy="186473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72208"/>
                <a:gridCol w="6912767"/>
              </a:tblGrid>
              <a:tr h="3600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Кадровые ресурсы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0039"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 аудитория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 человека (экзаменатор-собеседник, эксперт)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13446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 ноутбук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20607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минут = 1 участник (4 участника в час)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1344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Итого: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класс из 20 человек = 5 часов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422793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graphicFrame>
        <p:nvGraphicFramePr>
          <p:cNvPr id="12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875037"/>
              </p:ext>
            </p:extLst>
          </p:nvPr>
        </p:nvGraphicFramePr>
        <p:xfrm>
          <a:off x="179512" y="2931790"/>
          <a:ext cx="8856984" cy="188380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22889"/>
                <a:gridCol w="1067167"/>
                <a:gridCol w="1422889"/>
                <a:gridCol w="3492074"/>
                <a:gridCol w="1451965"/>
              </a:tblGrid>
              <a:tr h="3600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Организация процедуры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239"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время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проведения с 9.00 ч. 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до 14.00 ч.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1 класс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 аудитории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 экзаменатора - собеседника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 эксперта</a:t>
                      </a:r>
                    </a:p>
                  </a:txBody>
                  <a:tcPr anchor="ctr">
                    <a:noFill/>
                  </a:tcPr>
                </a:tc>
              </a:tr>
              <a:tr h="337239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 класса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 аудитории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 экзаменатора - собеседника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 эксперта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488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 класса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 аудиторий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 экзаменаторов - собеседников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 экспертов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3723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 часов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Примерное распределение количества аудиторий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1094</Words>
  <Application>Microsoft Office PowerPoint</Application>
  <PresentationFormat>Экран (16:9)</PresentationFormat>
  <Paragraphs>220</Paragraphs>
  <Slides>32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Сектор</vt:lpstr>
      <vt:lpstr>Модель итогового устного собеседования по русскому языку  в 9 классе</vt:lpstr>
      <vt:lpstr>Нормативная база</vt:lpstr>
      <vt:lpstr>Основные идеи</vt:lpstr>
      <vt:lpstr>Ход ИС (основная модель)</vt:lpstr>
      <vt:lpstr>Доставка материалов ИС</vt:lpstr>
      <vt:lpstr>Кадры</vt:lpstr>
      <vt:lpstr>Техника</vt:lpstr>
      <vt:lpstr>Техника</vt:lpstr>
      <vt:lpstr>Расчет ресурсов</vt:lpstr>
      <vt:lpstr>Документы</vt:lpstr>
      <vt:lpstr>Процедура</vt:lpstr>
      <vt:lpstr>Документы</vt:lpstr>
      <vt:lpstr>Документы</vt:lpstr>
      <vt:lpstr>Документы</vt:lpstr>
      <vt:lpstr>Завершение 1</vt:lpstr>
      <vt:lpstr>Завершение 2</vt:lpstr>
      <vt:lpstr>Завершение 3</vt:lpstr>
      <vt:lpstr>Модели</vt:lpstr>
      <vt:lpstr>контакты</vt:lpstr>
      <vt:lpstr>Работа со станцией   «Результаты Итогового Собеседования»</vt:lpstr>
      <vt:lpstr>Функции</vt:lpstr>
      <vt:lpstr>Начало работы</vt:lpstr>
      <vt:lpstr>Начало работы</vt:lpstr>
      <vt:lpstr>Начало работы</vt:lpstr>
      <vt:lpstr>Использование функционала модуля</vt:lpstr>
      <vt:lpstr>Использование функционала модуля</vt:lpstr>
      <vt:lpstr>Использование функционала модуля</vt:lpstr>
      <vt:lpstr>Презентация PowerPoint</vt:lpstr>
      <vt:lpstr>Работа со станцией   «Результаты Итогового Собеседования»</vt:lpstr>
      <vt:lpstr>Работа со станцией   «Результаты Итогового Собеседования»</vt:lpstr>
      <vt:lpstr>Работа со станцией   «Результаты Итогового Собеседования»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2017-09-28T10:25:26Z</dcterms:created>
  <dcterms:modified xsi:type="dcterms:W3CDTF">2018-10-17T11:04:14Z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